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8" r:id="rId2"/>
    <p:sldMasterId id="2147483700" r:id="rId3"/>
  </p:sldMasterIdLst>
  <p:notesMasterIdLst>
    <p:notesMasterId r:id="rId21"/>
  </p:notesMasterIdLst>
  <p:sldIdLst>
    <p:sldId id="2732" r:id="rId4"/>
    <p:sldId id="2140756609" r:id="rId5"/>
    <p:sldId id="2140756628" r:id="rId6"/>
    <p:sldId id="2140756640" r:id="rId7"/>
    <p:sldId id="566" r:id="rId8"/>
    <p:sldId id="2140756630" r:id="rId9"/>
    <p:sldId id="2140756631" r:id="rId10"/>
    <p:sldId id="2140756603" r:id="rId11"/>
    <p:sldId id="2140756638" r:id="rId12"/>
    <p:sldId id="2140756639" r:id="rId13"/>
    <p:sldId id="2140756636" r:id="rId14"/>
    <p:sldId id="2140756632" r:id="rId15"/>
    <p:sldId id="2140756624" r:id="rId16"/>
    <p:sldId id="2140756641" r:id="rId17"/>
    <p:sldId id="256" r:id="rId18"/>
    <p:sldId id="2140756642" r:id="rId19"/>
    <p:sldId id="2140756643" r:id="rId20"/>
  </p:sldIdLst>
  <p:sldSz cx="12192000" cy="6858000"/>
  <p:notesSz cx="6797675" cy="9929813"/>
  <p:defaultText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tiris Sarris" initials="SS" lastIdx="14" clrIdx="0">
    <p:extLst>
      <p:ext uri="{19B8F6BF-5375-455C-9EA6-DF929625EA0E}">
        <p15:presenceInfo xmlns:p15="http://schemas.microsoft.com/office/powerpoint/2012/main" userId="54a1f4bb2b6c779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a:srgbClr val="E7CEF2"/>
    <a:srgbClr val="DBB6EC"/>
    <a:srgbClr val="BAC1C6"/>
    <a:srgbClr val="000000"/>
    <a:srgbClr val="005EA4"/>
    <a:srgbClr val="CC00CC"/>
    <a:srgbClr val="261BB1"/>
    <a:srgbClr val="00CC99"/>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Φωτεινό στυλ 1 - Έμφαση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48" autoAdjust="0"/>
    <p:restoredTop sz="91565" autoAdjust="0"/>
  </p:normalViewPr>
  <p:slideViewPr>
    <p:cSldViewPr snapToGrid="0">
      <p:cViewPr varScale="1">
        <p:scale>
          <a:sx n="91" d="100"/>
          <a:sy n="91" d="100"/>
        </p:scale>
        <p:origin x="586" y="8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9.png"/><Relationship Id="rId6" Type="http://schemas.openxmlformats.org/officeDocument/2006/relationships/image" Target="../media/image23.svg"/><Relationship Id="rId5" Type="http://schemas.openxmlformats.org/officeDocument/2006/relationships/image" Target="../media/image21.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9.png"/><Relationship Id="rId6" Type="http://schemas.openxmlformats.org/officeDocument/2006/relationships/image" Target="../media/image23.svg"/><Relationship Id="rId5" Type="http://schemas.openxmlformats.org/officeDocument/2006/relationships/image" Target="../media/image21.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24BF61-4955-44A1-BD3F-4078F7D97C63}"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5A8A9B35-F6FB-4370-8714-94EE0E5CEA07}">
      <dgm:prSet phldrT="[Text]" custT="1"/>
      <dgm:spPr>
        <a:ln>
          <a:solidFill>
            <a:schemeClr val="bg1"/>
          </a:solidFill>
        </a:ln>
      </dgm:spPr>
      <dgm:t>
        <a:bodyPr/>
        <a:lstStyle/>
        <a:p>
          <a:r>
            <a:rPr lang="en-US" sz="2600" b="1" dirty="0">
              <a:solidFill>
                <a:schemeClr val="tx1"/>
              </a:solidFill>
              <a:effectLst>
                <a:outerShdw blurRad="38100" dist="38100" dir="2700000" algn="tl">
                  <a:srgbClr val="000000">
                    <a:alpha val="43137"/>
                  </a:srgbClr>
                </a:outerShdw>
              </a:effectLst>
              <a:latin typeface="+mj-lt"/>
            </a:rPr>
            <a:t>C4.1 | </a:t>
          </a:r>
          <a:r>
            <a:rPr lang="el-GR" sz="2600" b="0" dirty="0">
              <a:latin typeface="+mn-lt"/>
            </a:rPr>
            <a:t>Αξιολόγηση της υφιστάμενης κατάστασης και  ετοιμασία εκθέσεων για την παραγωγή αποβλήτων τροφίμων (</a:t>
          </a:r>
          <a:r>
            <a:rPr lang="en-US" sz="2600" b="0" dirty="0">
              <a:latin typeface="+mn-lt"/>
            </a:rPr>
            <a:t>C4.1)</a:t>
          </a:r>
        </a:p>
      </dgm:t>
    </dgm:pt>
    <dgm:pt modelId="{92DACE90-B5A5-451D-A40D-734CBCA60C7A}" type="parTrans" cxnId="{AAD3EB0E-0C43-48E9-A9BB-CBD26B23A0E5}">
      <dgm:prSet/>
      <dgm:spPr/>
      <dgm:t>
        <a:bodyPr/>
        <a:lstStyle/>
        <a:p>
          <a:endParaRPr lang="en-US"/>
        </a:p>
      </dgm:t>
    </dgm:pt>
    <dgm:pt modelId="{8A020250-CB72-4058-8626-4E38DD930D40}" type="sibTrans" cxnId="{AAD3EB0E-0C43-48E9-A9BB-CBD26B23A0E5}">
      <dgm:prSet/>
      <dgm:spPr/>
      <dgm:t>
        <a:bodyPr/>
        <a:lstStyle/>
        <a:p>
          <a:endParaRPr lang="en-US"/>
        </a:p>
      </dgm:t>
    </dgm:pt>
    <dgm:pt modelId="{E0608059-CF0A-4994-B10F-D62164F4E99C}">
      <dgm:prSet phldrT="[Text]"/>
      <dgm:spPr>
        <a:ln>
          <a:noFill/>
        </a:ln>
      </dgm:spPr>
      <dgm:t>
        <a:bodyPr/>
        <a:lstStyle/>
        <a:p>
          <a:pPr>
            <a:buFont typeface="Arial" panose="020B0604020202020204" pitchFamily="34" charset="0"/>
            <a:buNone/>
          </a:pPr>
          <a:r>
            <a:rPr lang="en-US" b="1" dirty="0">
              <a:solidFill>
                <a:schemeClr val="tx1"/>
              </a:solidFill>
              <a:effectLst>
                <a:outerShdw blurRad="38100" dist="38100" dir="2700000" algn="tl">
                  <a:srgbClr val="000000">
                    <a:alpha val="43137"/>
                  </a:srgbClr>
                </a:outerShdw>
              </a:effectLst>
              <a:latin typeface="+mj-lt"/>
            </a:rPr>
            <a:t>C4.3 | </a:t>
          </a:r>
          <a:r>
            <a:rPr lang="el-GR" dirty="0">
              <a:latin typeface="+mn-lt"/>
            </a:rPr>
            <a:t>Ενθάρρυνση και οικονομική στήριξη δράσεων επίδειξης για πρόληψη της δημιουργίας αποβλήτων τροφίμων</a:t>
          </a:r>
          <a:endParaRPr lang="en-US" dirty="0">
            <a:latin typeface="+mn-lt"/>
          </a:endParaRPr>
        </a:p>
      </dgm:t>
    </dgm:pt>
    <dgm:pt modelId="{EBA8F354-5124-438E-B172-6093E109FB98}" type="parTrans" cxnId="{B7B4641F-DF1C-425E-9B47-D0C26EDA0624}">
      <dgm:prSet/>
      <dgm:spPr/>
      <dgm:t>
        <a:bodyPr/>
        <a:lstStyle/>
        <a:p>
          <a:endParaRPr lang="en-US"/>
        </a:p>
      </dgm:t>
    </dgm:pt>
    <dgm:pt modelId="{8CBB3414-28E9-4E7E-B325-08E5A898BA8B}" type="sibTrans" cxnId="{B7B4641F-DF1C-425E-9B47-D0C26EDA0624}">
      <dgm:prSet/>
      <dgm:spPr/>
      <dgm:t>
        <a:bodyPr/>
        <a:lstStyle/>
        <a:p>
          <a:endParaRPr lang="en-US"/>
        </a:p>
      </dgm:t>
    </dgm:pt>
    <dgm:pt modelId="{31D9E2F2-F819-4C74-B972-36AEBC9CF671}">
      <dgm:prSet phldrT="[Text]" custT="1"/>
      <dgm:spPr>
        <a:ln>
          <a:noFill/>
        </a:ln>
      </dgm:spPr>
      <dgm:t>
        <a:bodyPr/>
        <a:lstStyle/>
        <a:p>
          <a:pPr marL="0" lvl="0" indent="0" algn="l" defTabSz="1066800">
            <a:lnSpc>
              <a:spcPct val="90000"/>
            </a:lnSpc>
            <a:spcBef>
              <a:spcPct val="0"/>
            </a:spcBef>
            <a:spcAft>
              <a:spcPct val="35000"/>
            </a:spcAft>
            <a:buNone/>
          </a:pPr>
          <a:r>
            <a:rPr lang="en-US" sz="2600" b="1" kern="1200" dirty="0">
              <a:solidFill>
                <a:prstClr val="black">
                  <a:hueOff val="0"/>
                  <a:satOff val="0"/>
                  <a:lumOff val="0"/>
                  <a:alphaOff val="0"/>
                </a:prstClr>
              </a:solidFill>
              <a:effectLst>
                <a:outerShdw blurRad="38100" dist="38100" dir="2700000" algn="tl">
                  <a:srgbClr val="000000">
                    <a:alpha val="43137"/>
                  </a:srgbClr>
                </a:outerShdw>
              </a:effectLst>
              <a:latin typeface="Calibri Light" panose="020F0302020204030204"/>
              <a:ea typeface="+mn-ea"/>
              <a:cs typeface="+mn-cs"/>
            </a:rPr>
            <a:t>C4.2 | </a:t>
          </a:r>
          <a:r>
            <a:rPr lang="el-GR" sz="2600" kern="1200" dirty="0">
              <a:solidFill>
                <a:prstClr val="black">
                  <a:hueOff val="0"/>
                  <a:satOff val="0"/>
                  <a:lumOff val="0"/>
                  <a:alphaOff val="0"/>
                </a:prstClr>
              </a:solidFill>
              <a:latin typeface="+mn-lt"/>
              <a:ea typeface="+mn-ea"/>
              <a:cs typeface="+mn-cs"/>
            </a:rPr>
            <a:t>Ανάπτυξη και λειτουργία πλατφόρμας παρακολούθησης και διαχείρισης της πρόληψης δημιουργίας αποβλήτων τροφίμων</a:t>
          </a:r>
          <a:endParaRPr lang="en-US" sz="2600" kern="1200" dirty="0">
            <a:solidFill>
              <a:prstClr val="black">
                <a:hueOff val="0"/>
                <a:satOff val="0"/>
                <a:lumOff val="0"/>
                <a:alphaOff val="0"/>
              </a:prstClr>
            </a:solidFill>
            <a:latin typeface="+mn-lt"/>
            <a:ea typeface="+mn-ea"/>
            <a:cs typeface="+mn-cs"/>
          </a:endParaRPr>
        </a:p>
      </dgm:t>
    </dgm:pt>
    <dgm:pt modelId="{19BFCFFF-C7FF-483F-B5A9-C820F29C1D63}" type="sibTrans" cxnId="{F42B8E27-05C2-4AF8-B0E7-F840EF51A8D4}">
      <dgm:prSet/>
      <dgm:spPr/>
      <dgm:t>
        <a:bodyPr/>
        <a:lstStyle/>
        <a:p>
          <a:endParaRPr lang="en-US"/>
        </a:p>
      </dgm:t>
    </dgm:pt>
    <dgm:pt modelId="{214DF9A8-0E10-41B6-849D-F788A31662DE}" type="parTrans" cxnId="{F42B8E27-05C2-4AF8-B0E7-F840EF51A8D4}">
      <dgm:prSet/>
      <dgm:spPr/>
      <dgm:t>
        <a:bodyPr/>
        <a:lstStyle/>
        <a:p>
          <a:endParaRPr lang="en-US"/>
        </a:p>
      </dgm:t>
    </dgm:pt>
    <dgm:pt modelId="{C5F75535-1D8B-409A-878C-51876B174368}" type="pres">
      <dgm:prSet presAssocID="{9824BF61-4955-44A1-BD3F-4078F7D97C63}" presName="Name0" presStyleCnt="0">
        <dgm:presLayoutVars>
          <dgm:dir/>
          <dgm:resizeHandles val="exact"/>
        </dgm:presLayoutVars>
      </dgm:prSet>
      <dgm:spPr/>
      <dgm:t>
        <a:bodyPr/>
        <a:lstStyle/>
        <a:p>
          <a:endParaRPr lang="en-US"/>
        </a:p>
      </dgm:t>
    </dgm:pt>
    <dgm:pt modelId="{4E1F1AB5-C029-425C-88EA-021A28F36F89}" type="pres">
      <dgm:prSet presAssocID="{5A8A9B35-F6FB-4370-8714-94EE0E5CEA07}" presName="composite" presStyleCnt="0"/>
      <dgm:spPr/>
    </dgm:pt>
    <dgm:pt modelId="{1B7082CD-0CB7-4EA3-BBE9-76B634613DCC}" type="pres">
      <dgm:prSet presAssocID="{5A8A9B35-F6FB-4370-8714-94EE0E5CEA07}" presName="rect1" presStyleLbl="trAlignAcc1" presStyleIdx="0" presStyleCnt="3" custScaleX="183202" custLinFactNeighborX="4055" custLinFactNeighborY="1284">
        <dgm:presLayoutVars>
          <dgm:bulletEnabled val="1"/>
        </dgm:presLayoutVars>
      </dgm:prSet>
      <dgm:spPr/>
      <dgm:t>
        <a:bodyPr/>
        <a:lstStyle/>
        <a:p>
          <a:endParaRPr lang="en-US"/>
        </a:p>
      </dgm:t>
    </dgm:pt>
    <dgm:pt modelId="{1F265629-5CDA-4F3B-8C55-39B80F84A30C}" type="pres">
      <dgm:prSet presAssocID="{5A8A9B35-F6FB-4370-8714-94EE0E5CEA07}" presName="rect2" presStyleLbl="fgImgPlace1" presStyleIdx="0" presStyleCnt="3" custScaleX="94639" custScaleY="61480" custLinFactX="-100000" custLinFactNeighborX="-116900" custLinFactNeighborY="1292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Bar graph with upward trend with solid fill"/>
        </a:ext>
      </dgm:extLst>
    </dgm:pt>
    <dgm:pt modelId="{EECE527C-C143-4B35-9434-EFCEAFA4D9F2}" type="pres">
      <dgm:prSet presAssocID="{8A020250-CB72-4058-8626-4E38DD930D40}" presName="sibTrans" presStyleCnt="0"/>
      <dgm:spPr/>
    </dgm:pt>
    <dgm:pt modelId="{186AEB01-DB65-4227-B507-87FE83EB7E6F}" type="pres">
      <dgm:prSet presAssocID="{31D9E2F2-F819-4C74-B972-36AEBC9CF671}" presName="composite" presStyleCnt="0"/>
      <dgm:spPr/>
    </dgm:pt>
    <dgm:pt modelId="{D155830B-01AF-46AE-92D5-26C950EB31A2}" type="pres">
      <dgm:prSet presAssocID="{31D9E2F2-F819-4C74-B972-36AEBC9CF671}" presName="rect1" presStyleLbl="trAlignAcc1" presStyleIdx="1" presStyleCnt="3" custScaleX="183200" custLinFactNeighborX="4055" custLinFactNeighborY="-1097">
        <dgm:presLayoutVars>
          <dgm:bulletEnabled val="1"/>
        </dgm:presLayoutVars>
      </dgm:prSet>
      <dgm:spPr/>
      <dgm:t>
        <a:bodyPr/>
        <a:lstStyle/>
        <a:p>
          <a:endParaRPr lang="en-US"/>
        </a:p>
      </dgm:t>
    </dgm:pt>
    <dgm:pt modelId="{0244E5F7-2BE8-4386-B7A8-578CAEDED994}" type="pres">
      <dgm:prSet presAssocID="{31D9E2F2-F819-4C74-B972-36AEBC9CF671}" presName="rect2" presStyleLbl="fgImgPlace1" presStyleIdx="1" presStyleCnt="3" custLinFactX="-100000" custLinFactNeighborX="-107249" custLinFactNeighborY="979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Internet with solid fill"/>
        </a:ext>
      </dgm:extLst>
    </dgm:pt>
    <dgm:pt modelId="{77051529-46B3-4F65-9A6B-7973B7A38B31}" type="pres">
      <dgm:prSet presAssocID="{19BFCFFF-C7FF-483F-B5A9-C820F29C1D63}" presName="sibTrans" presStyleCnt="0"/>
      <dgm:spPr/>
    </dgm:pt>
    <dgm:pt modelId="{DB1EB3BC-256F-472D-8733-CFB1C0EC333C}" type="pres">
      <dgm:prSet presAssocID="{E0608059-CF0A-4994-B10F-D62164F4E99C}" presName="composite" presStyleCnt="0"/>
      <dgm:spPr/>
    </dgm:pt>
    <dgm:pt modelId="{DD4E4AFB-AB70-4DD8-8FEE-B6F11D3DD81F}" type="pres">
      <dgm:prSet presAssocID="{E0608059-CF0A-4994-B10F-D62164F4E99C}" presName="rect1" presStyleLbl="trAlignAcc1" presStyleIdx="2" presStyleCnt="3" custScaleX="180913" custLinFactNeighborX="4055" custLinFactNeighborY="-2430">
        <dgm:presLayoutVars>
          <dgm:bulletEnabled val="1"/>
        </dgm:presLayoutVars>
      </dgm:prSet>
      <dgm:spPr/>
      <dgm:t>
        <a:bodyPr/>
        <a:lstStyle/>
        <a:p>
          <a:endParaRPr lang="en-US"/>
        </a:p>
      </dgm:t>
    </dgm:pt>
    <dgm:pt modelId="{7CB0AC87-BED1-4327-98ED-59FC0C49A5F0}" type="pres">
      <dgm:prSet presAssocID="{E0608059-CF0A-4994-B10F-D62164F4E99C}" presName="rect2" presStyleLbl="fgImgPlace1" presStyleIdx="2" presStyleCnt="3" custScaleX="96724" custScaleY="90337" custLinFactX="-100000" custLinFactNeighborX="-102870" custLinFactNeighborY="13108"/>
      <dgm:spPr>
        <a:blipFill>
          <a:blip xmlns:r="http://schemas.openxmlformats.org/officeDocument/2006/relationships" r:embed="rId5">
            <a:extLst>
              <a:ext uri="{96DAC541-7B7A-43D3-8B79-37D633B846F1}">
                <asvg:svgBlip xmlns="" xmlns:asvg="http://schemas.microsoft.com/office/drawing/2016/SVG/main" r:embed="rId6"/>
              </a:ext>
            </a:extLst>
          </a:blip>
          <a:srcRect/>
          <a:stretch>
            <a:fillRect l="-17000" r="-17000"/>
          </a:stretch>
        </a:blipFill>
      </dgm:spPr>
      <dgm:extLst>
        <a:ext uri="{E40237B7-FDA0-4F09-8148-C483321AD2D9}">
          <dgm14:cNvPr xmlns:dgm14="http://schemas.microsoft.com/office/drawing/2010/diagram" id="0" name="" descr="Group brainstorm with solid fill"/>
        </a:ext>
      </dgm:extLst>
    </dgm:pt>
  </dgm:ptLst>
  <dgm:cxnLst>
    <dgm:cxn modelId="{C364D426-F258-41CA-AE4A-EE93D17C9187}" type="presOf" srcId="{E0608059-CF0A-4994-B10F-D62164F4E99C}" destId="{DD4E4AFB-AB70-4DD8-8FEE-B6F11D3DD81F}" srcOrd="0" destOrd="0" presId="urn:microsoft.com/office/officeart/2008/layout/PictureStrips"/>
    <dgm:cxn modelId="{E1E17621-5362-4FC8-B148-47FFEABE5AAE}" type="presOf" srcId="{5A8A9B35-F6FB-4370-8714-94EE0E5CEA07}" destId="{1B7082CD-0CB7-4EA3-BBE9-76B634613DCC}" srcOrd="0" destOrd="0" presId="urn:microsoft.com/office/officeart/2008/layout/PictureStrips"/>
    <dgm:cxn modelId="{AAD3EB0E-0C43-48E9-A9BB-CBD26B23A0E5}" srcId="{9824BF61-4955-44A1-BD3F-4078F7D97C63}" destId="{5A8A9B35-F6FB-4370-8714-94EE0E5CEA07}" srcOrd="0" destOrd="0" parTransId="{92DACE90-B5A5-451D-A40D-734CBCA60C7A}" sibTransId="{8A020250-CB72-4058-8626-4E38DD930D40}"/>
    <dgm:cxn modelId="{B48E05DB-5B96-41E7-80EC-D5B419306B35}" type="presOf" srcId="{9824BF61-4955-44A1-BD3F-4078F7D97C63}" destId="{C5F75535-1D8B-409A-878C-51876B174368}" srcOrd="0" destOrd="0" presId="urn:microsoft.com/office/officeart/2008/layout/PictureStrips"/>
    <dgm:cxn modelId="{28D354BE-1AB8-4203-8B37-BCC20F0D573A}" type="presOf" srcId="{31D9E2F2-F819-4C74-B972-36AEBC9CF671}" destId="{D155830B-01AF-46AE-92D5-26C950EB31A2}" srcOrd="0" destOrd="0" presId="urn:microsoft.com/office/officeart/2008/layout/PictureStrips"/>
    <dgm:cxn modelId="{B7B4641F-DF1C-425E-9B47-D0C26EDA0624}" srcId="{9824BF61-4955-44A1-BD3F-4078F7D97C63}" destId="{E0608059-CF0A-4994-B10F-D62164F4E99C}" srcOrd="2" destOrd="0" parTransId="{EBA8F354-5124-438E-B172-6093E109FB98}" sibTransId="{8CBB3414-28E9-4E7E-B325-08E5A898BA8B}"/>
    <dgm:cxn modelId="{F42B8E27-05C2-4AF8-B0E7-F840EF51A8D4}" srcId="{9824BF61-4955-44A1-BD3F-4078F7D97C63}" destId="{31D9E2F2-F819-4C74-B972-36AEBC9CF671}" srcOrd="1" destOrd="0" parTransId="{214DF9A8-0E10-41B6-849D-F788A31662DE}" sibTransId="{19BFCFFF-C7FF-483F-B5A9-C820F29C1D63}"/>
    <dgm:cxn modelId="{2AF83F1B-B6BF-404F-866E-2501CD2919E9}" type="presParOf" srcId="{C5F75535-1D8B-409A-878C-51876B174368}" destId="{4E1F1AB5-C029-425C-88EA-021A28F36F89}" srcOrd="0" destOrd="0" presId="urn:microsoft.com/office/officeart/2008/layout/PictureStrips"/>
    <dgm:cxn modelId="{5CC6CD48-1F68-49FB-B105-51896AFCD491}" type="presParOf" srcId="{4E1F1AB5-C029-425C-88EA-021A28F36F89}" destId="{1B7082CD-0CB7-4EA3-BBE9-76B634613DCC}" srcOrd="0" destOrd="0" presId="urn:microsoft.com/office/officeart/2008/layout/PictureStrips"/>
    <dgm:cxn modelId="{968FDFE1-4EB9-4BD8-8FA4-15933ADF7626}" type="presParOf" srcId="{4E1F1AB5-C029-425C-88EA-021A28F36F89}" destId="{1F265629-5CDA-4F3B-8C55-39B80F84A30C}" srcOrd="1" destOrd="0" presId="urn:microsoft.com/office/officeart/2008/layout/PictureStrips"/>
    <dgm:cxn modelId="{D6B8C4F4-08C4-4666-9BCF-A821E4388DDF}" type="presParOf" srcId="{C5F75535-1D8B-409A-878C-51876B174368}" destId="{EECE527C-C143-4B35-9434-EFCEAFA4D9F2}" srcOrd="1" destOrd="0" presId="urn:microsoft.com/office/officeart/2008/layout/PictureStrips"/>
    <dgm:cxn modelId="{D398C64D-CC0D-4D6D-96F2-DB3CF17A37AD}" type="presParOf" srcId="{C5F75535-1D8B-409A-878C-51876B174368}" destId="{186AEB01-DB65-4227-B507-87FE83EB7E6F}" srcOrd="2" destOrd="0" presId="urn:microsoft.com/office/officeart/2008/layout/PictureStrips"/>
    <dgm:cxn modelId="{477B48D8-B95F-4646-A312-DB3408371D28}" type="presParOf" srcId="{186AEB01-DB65-4227-B507-87FE83EB7E6F}" destId="{D155830B-01AF-46AE-92D5-26C950EB31A2}" srcOrd="0" destOrd="0" presId="urn:microsoft.com/office/officeart/2008/layout/PictureStrips"/>
    <dgm:cxn modelId="{F6429974-3ED0-4D4D-BC83-4D4BC232F11C}" type="presParOf" srcId="{186AEB01-DB65-4227-B507-87FE83EB7E6F}" destId="{0244E5F7-2BE8-4386-B7A8-578CAEDED994}" srcOrd="1" destOrd="0" presId="urn:microsoft.com/office/officeart/2008/layout/PictureStrips"/>
    <dgm:cxn modelId="{8886C3D1-B1AF-453B-B620-4B9AE5B3DD27}" type="presParOf" srcId="{C5F75535-1D8B-409A-878C-51876B174368}" destId="{77051529-46B3-4F65-9A6B-7973B7A38B31}" srcOrd="3" destOrd="0" presId="urn:microsoft.com/office/officeart/2008/layout/PictureStrips"/>
    <dgm:cxn modelId="{BD8D0478-17E8-4AE5-B587-FE309882DA19}" type="presParOf" srcId="{C5F75535-1D8B-409A-878C-51876B174368}" destId="{DB1EB3BC-256F-472D-8733-CFB1C0EC333C}" srcOrd="4" destOrd="0" presId="urn:microsoft.com/office/officeart/2008/layout/PictureStrips"/>
    <dgm:cxn modelId="{DB1E16CE-4F32-42AF-8DD5-D6308CCD1043}" type="presParOf" srcId="{DB1EB3BC-256F-472D-8733-CFB1C0EC333C}" destId="{DD4E4AFB-AB70-4DD8-8FEE-B6F11D3DD81F}" srcOrd="0" destOrd="0" presId="urn:microsoft.com/office/officeart/2008/layout/PictureStrips"/>
    <dgm:cxn modelId="{A6423B88-D642-415D-B43A-F334BCD33CA9}" type="presParOf" srcId="{DB1EB3BC-256F-472D-8733-CFB1C0EC333C}" destId="{7CB0AC87-BED1-4327-98ED-59FC0C49A5F0}"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082CD-0CB7-4EA3-BBE9-76B634613DCC}">
      <dsp:nvSpPr>
        <dsp:cNvPr id="0" name=""/>
        <dsp:cNvSpPr/>
      </dsp:nvSpPr>
      <dsp:spPr>
        <a:xfrm>
          <a:off x="502173" y="119030"/>
          <a:ext cx="7694495" cy="1312501"/>
        </a:xfrm>
        <a:prstGeom prst="rect">
          <a:avLst/>
        </a:prstGeom>
        <a:solidFill>
          <a:schemeClr val="lt1">
            <a:alpha val="40000"/>
            <a:hueOff val="0"/>
            <a:satOff val="0"/>
            <a:lumOff val="0"/>
            <a:alphaOff val="0"/>
          </a:schemeClr>
        </a:solidFill>
        <a:ln w="6350" cap="flat" cmpd="sng" algn="ctr">
          <a:solidFill>
            <a:schemeClr val="bg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01" tIns="99060" rIns="99060" bIns="99060" numCol="1" spcCol="1270" anchor="ctr" anchorCtr="0">
          <a:noAutofit/>
        </a:bodyPr>
        <a:lstStyle/>
        <a:p>
          <a:pPr lvl="0" algn="l" defTabSz="1155700">
            <a:lnSpc>
              <a:spcPct val="90000"/>
            </a:lnSpc>
            <a:spcBef>
              <a:spcPct val="0"/>
            </a:spcBef>
            <a:spcAft>
              <a:spcPct val="35000"/>
            </a:spcAft>
          </a:pPr>
          <a:r>
            <a:rPr lang="en-US" sz="2600" b="1" kern="1200" dirty="0">
              <a:solidFill>
                <a:schemeClr val="tx1"/>
              </a:solidFill>
              <a:effectLst>
                <a:outerShdw blurRad="38100" dist="38100" dir="2700000" algn="tl">
                  <a:srgbClr val="000000">
                    <a:alpha val="43137"/>
                  </a:srgbClr>
                </a:outerShdw>
              </a:effectLst>
              <a:latin typeface="+mj-lt"/>
            </a:rPr>
            <a:t>C4.1 | </a:t>
          </a:r>
          <a:r>
            <a:rPr lang="el-GR" sz="2600" b="0" kern="1200" dirty="0">
              <a:latin typeface="+mn-lt"/>
            </a:rPr>
            <a:t>Αξιολόγηση της υφιστάμενης κατάστασης και  ετοιμασία εκθέσεων για την παραγωγή αποβλήτων τροφίμων (</a:t>
          </a:r>
          <a:r>
            <a:rPr lang="en-US" sz="2600" b="0" kern="1200" dirty="0">
              <a:latin typeface="+mn-lt"/>
            </a:rPr>
            <a:t>C4.1)</a:t>
          </a:r>
        </a:p>
      </dsp:txBody>
      <dsp:txXfrm>
        <a:off x="502173" y="119030"/>
        <a:ext cx="7694495" cy="1312501"/>
      </dsp:txXfrm>
    </dsp:sp>
    <dsp:sp modelId="{1F265629-5CDA-4F3B-8C55-39B80F84A30C}">
      <dsp:nvSpPr>
        <dsp:cNvPr id="0" name=""/>
        <dsp:cNvSpPr/>
      </dsp:nvSpPr>
      <dsp:spPr>
        <a:xfrm>
          <a:off x="0" y="356186"/>
          <a:ext cx="869497" cy="8472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55830B-01AF-46AE-92D5-26C950EB31A2}">
      <dsp:nvSpPr>
        <dsp:cNvPr id="0" name=""/>
        <dsp:cNvSpPr/>
      </dsp:nvSpPr>
      <dsp:spPr>
        <a:xfrm>
          <a:off x="502215" y="1740074"/>
          <a:ext cx="7694411" cy="1312501"/>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01" tIns="99060" rIns="99060" bIns="99060" numCol="1" spcCol="1270" anchor="ctr" anchorCtr="0">
          <a:noAutofit/>
        </a:bodyPr>
        <a:lstStyle/>
        <a:p>
          <a:pPr marL="0" lvl="0" indent="0" algn="l" defTabSz="1066800">
            <a:lnSpc>
              <a:spcPct val="90000"/>
            </a:lnSpc>
            <a:spcBef>
              <a:spcPct val="0"/>
            </a:spcBef>
            <a:spcAft>
              <a:spcPct val="35000"/>
            </a:spcAft>
            <a:buNone/>
          </a:pPr>
          <a:r>
            <a:rPr lang="en-US" sz="2600" b="1" kern="1200" dirty="0">
              <a:solidFill>
                <a:prstClr val="black">
                  <a:hueOff val="0"/>
                  <a:satOff val="0"/>
                  <a:lumOff val="0"/>
                  <a:alphaOff val="0"/>
                </a:prstClr>
              </a:solidFill>
              <a:effectLst>
                <a:outerShdw blurRad="38100" dist="38100" dir="2700000" algn="tl">
                  <a:srgbClr val="000000">
                    <a:alpha val="43137"/>
                  </a:srgbClr>
                </a:outerShdw>
              </a:effectLst>
              <a:latin typeface="Calibri Light" panose="020F0302020204030204"/>
              <a:ea typeface="+mn-ea"/>
              <a:cs typeface="+mn-cs"/>
            </a:rPr>
            <a:t>C4.2 | </a:t>
          </a:r>
          <a:r>
            <a:rPr lang="el-GR" sz="2600" kern="1200" dirty="0">
              <a:solidFill>
                <a:prstClr val="black">
                  <a:hueOff val="0"/>
                  <a:satOff val="0"/>
                  <a:lumOff val="0"/>
                  <a:alphaOff val="0"/>
                </a:prstClr>
              </a:solidFill>
              <a:latin typeface="+mn-lt"/>
              <a:ea typeface="+mn-ea"/>
              <a:cs typeface="+mn-cs"/>
            </a:rPr>
            <a:t>Ανάπτυξη και λειτουργία πλατφόρμας παρακολούθησης και διαχείρισης της πρόληψης δημιουργίας αποβλήτων τροφίμων</a:t>
          </a:r>
          <a:endParaRPr lang="en-US" sz="2600" kern="1200" dirty="0">
            <a:solidFill>
              <a:prstClr val="black">
                <a:hueOff val="0"/>
                <a:satOff val="0"/>
                <a:lumOff val="0"/>
                <a:alphaOff val="0"/>
              </a:prstClr>
            </a:solidFill>
            <a:latin typeface="+mn-lt"/>
            <a:ea typeface="+mn-ea"/>
            <a:cs typeface="+mn-cs"/>
          </a:endParaRPr>
        </a:p>
      </dsp:txBody>
      <dsp:txXfrm>
        <a:off x="502215" y="1740074"/>
        <a:ext cx="7694411" cy="1312501"/>
      </dsp:txXfrm>
    </dsp:sp>
    <dsp:sp modelId="{0244E5F7-2BE8-4386-B7A8-578CAEDED994}">
      <dsp:nvSpPr>
        <dsp:cNvPr id="0" name=""/>
        <dsp:cNvSpPr/>
      </dsp:nvSpPr>
      <dsp:spPr>
        <a:xfrm>
          <a:off x="4" y="1699931"/>
          <a:ext cx="918751" cy="13781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4E4AFB-AB70-4DD8-8FEE-B6F11D3DD81F}">
      <dsp:nvSpPr>
        <dsp:cNvPr id="0" name=""/>
        <dsp:cNvSpPr/>
      </dsp:nvSpPr>
      <dsp:spPr>
        <a:xfrm>
          <a:off x="550242" y="3308288"/>
          <a:ext cx="7598356" cy="1312501"/>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01" tIns="99060" rIns="99060" bIns="99060" numCol="1" spcCol="1270" anchor="ctr" anchorCtr="0">
          <a:noAutofit/>
        </a:bodyPr>
        <a:lstStyle/>
        <a:p>
          <a:pPr lvl="0" algn="l" defTabSz="1155700">
            <a:lnSpc>
              <a:spcPct val="90000"/>
            </a:lnSpc>
            <a:spcBef>
              <a:spcPct val="0"/>
            </a:spcBef>
            <a:spcAft>
              <a:spcPct val="35000"/>
            </a:spcAft>
            <a:buFont typeface="Arial" panose="020B0604020202020204" pitchFamily="34" charset="0"/>
            <a:buNone/>
          </a:pPr>
          <a:r>
            <a:rPr lang="en-US" sz="2600" b="1" kern="1200" dirty="0">
              <a:solidFill>
                <a:schemeClr val="tx1"/>
              </a:solidFill>
              <a:effectLst>
                <a:outerShdw blurRad="38100" dist="38100" dir="2700000" algn="tl">
                  <a:srgbClr val="000000">
                    <a:alpha val="43137"/>
                  </a:srgbClr>
                </a:outerShdw>
              </a:effectLst>
              <a:latin typeface="+mj-lt"/>
            </a:rPr>
            <a:t>C4.3 | </a:t>
          </a:r>
          <a:r>
            <a:rPr lang="el-GR" sz="2600" kern="1200" dirty="0">
              <a:latin typeface="+mn-lt"/>
            </a:rPr>
            <a:t>Ενθάρρυνση και οικονομική στήριξη δράσεων επίδειξης για πρόληψη της δημιουργίας αποβλήτων τροφίμων</a:t>
          </a:r>
          <a:endParaRPr lang="en-US" sz="2600" kern="1200" dirty="0">
            <a:latin typeface="+mn-lt"/>
          </a:endParaRPr>
        </a:p>
      </dsp:txBody>
      <dsp:txXfrm>
        <a:off x="550242" y="3308288"/>
        <a:ext cx="7598356" cy="1312501"/>
      </dsp:txXfrm>
    </dsp:sp>
    <dsp:sp modelId="{7CB0AC87-BED1-4327-98ED-59FC0C49A5F0}">
      <dsp:nvSpPr>
        <dsp:cNvPr id="0" name=""/>
        <dsp:cNvSpPr/>
      </dsp:nvSpPr>
      <dsp:spPr>
        <a:xfrm>
          <a:off x="55285" y="3397827"/>
          <a:ext cx="888653" cy="1244958"/>
        </a:xfrm>
        <a:prstGeom prst="rect">
          <a:avLst/>
        </a:prstGeom>
        <a:blipFill>
          <a:blip xmlns:r="http://schemas.openxmlformats.org/officeDocument/2006/relationships" r:embed="rId5">
            <a:extLst>
              <a:ext uri="{96DAC541-7B7A-43D3-8B79-37D633B846F1}">
                <asvg:svgBlip xmlns="" xmlns:asvg="http://schemas.microsoft.com/office/drawing/2016/SVG/main" r:embed="rId6"/>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LID4096"/>
          </a:p>
        </p:txBody>
      </p:sp>
      <p:sp>
        <p:nvSpPr>
          <p:cNvPr id="3" name="Θέση ημερομηνίας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7610AA26-7DC5-42B6-9E82-3F1A3B5B7EF4}" type="datetimeFigureOut">
              <a:rPr lang="LID4096" smtClean="0"/>
              <a:t>09/27/2024</a:t>
            </a:fld>
            <a:endParaRPr lang="LID4096"/>
          </a:p>
        </p:txBody>
      </p:sp>
      <p:sp>
        <p:nvSpPr>
          <p:cNvPr id="4" name="Θέση εικόνας διαφάνειας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LID4096"/>
          </a:p>
        </p:txBody>
      </p:sp>
      <p:sp>
        <p:nvSpPr>
          <p:cNvPr id="5" name="Θέση σημειώσεων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LID4096"/>
          </a:p>
        </p:txBody>
      </p:sp>
      <p:sp>
        <p:nvSpPr>
          <p:cNvPr id="6" name="Θέση υποσέλιδου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LID4096"/>
          </a:p>
        </p:txBody>
      </p:sp>
      <p:sp>
        <p:nvSpPr>
          <p:cNvPr id="7" name="Θέση αριθμού διαφάνειας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D4E54150-EC98-443E-BFAC-BAFB621CDD06}" type="slidenum">
              <a:rPr lang="LID4096" smtClean="0"/>
              <a:t>‹#›</a:t>
            </a:fld>
            <a:endParaRPr lang="LID4096"/>
          </a:p>
        </p:txBody>
      </p:sp>
    </p:spTree>
    <p:extLst>
      <p:ext uri="{BB962C8B-B14F-4D97-AF65-F5344CB8AC3E}">
        <p14:creationId xmlns:p14="http://schemas.microsoft.com/office/powerpoint/2010/main" val="822132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E82B8-3115-4140-8852-6E903DBF67E2}" type="slidenum">
              <a:rPr kumimoji="0" lang="en-C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872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Συμπληρωματικές δράσεις που ενισχύουν τα αποτελέσματα των δράσεων πρόληψης είναι οι ενέργειες ενημέρωσης και ευαισθητοποίησης. Στο πλαίσιο αυτό, έχουμε δημιουργήσει ειδικό οπτικοακουστικό υλικό, το οποίο θα προωθηθεί σε ένα ευρύ φάσμα εκδηλώσεων, καθώς και στις εκπαιδευτικές μας δραστηριότητες. Συγκεκριμένα έχουμε</a:t>
            </a:r>
            <a:r>
              <a:rPr lang="el-GR" baseline="0" dirty="0" smtClean="0"/>
              <a:t> </a:t>
            </a:r>
            <a:r>
              <a:rPr lang="el-GR" baseline="0" dirty="0" err="1" smtClean="0"/>
              <a:t>δημουργήσει</a:t>
            </a:r>
            <a:r>
              <a:rPr lang="el-GR" baseline="0" dirty="0" smtClean="0"/>
              <a:t> ένα οδηγό διαδικασιών </a:t>
            </a:r>
            <a:r>
              <a:rPr lang="el-GR" baseline="0" dirty="0" err="1" smtClean="0"/>
              <a:t>δωρεας</a:t>
            </a:r>
            <a:r>
              <a:rPr lang="el-GR" baseline="0" dirty="0" smtClean="0"/>
              <a:t> τροφίμων που θα παρουσιαστεί σήμερα έχουμε δημιουργήσει ένα </a:t>
            </a:r>
            <a:r>
              <a:rPr lang="el-GR" baseline="0" dirty="0" err="1" smtClean="0"/>
              <a:t>βιβλιαρακι</a:t>
            </a:r>
            <a:r>
              <a:rPr lang="el-GR" baseline="0" dirty="0" smtClean="0"/>
              <a:t> συνταγών που μας δείχνει πως να </a:t>
            </a:r>
            <a:r>
              <a:rPr lang="el-GR" baseline="0" dirty="0" err="1" smtClean="0"/>
              <a:t>αξιοποιησουμε</a:t>
            </a:r>
            <a:r>
              <a:rPr lang="el-GR" baseline="0" dirty="0" smtClean="0"/>
              <a:t> </a:t>
            </a:r>
            <a:r>
              <a:rPr lang="el-GR" baseline="0" dirty="0" err="1" smtClean="0"/>
              <a:t>περισσυτεμα</a:t>
            </a:r>
            <a:r>
              <a:rPr lang="el-GR" baseline="0" dirty="0" smtClean="0"/>
              <a:t> για τη δημιουργία </a:t>
            </a:r>
            <a:r>
              <a:rPr lang="el-GR" baseline="0" dirty="0" err="1" smtClean="0"/>
              <a:t>νεων</a:t>
            </a:r>
            <a:r>
              <a:rPr lang="el-GR" baseline="0" dirty="0" smtClean="0"/>
              <a:t> </a:t>
            </a:r>
            <a:r>
              <a:rPr lang="el-GR" baseline="0" dirty="0" err="1" smtClean="0"/>
              <a:t>γευματων</a:t>
            </a:r>
            <a:r>
              <a:rPr lang="el-GR" baseline="0" dirty="0" smtClean="0"/>
              <a:t> . Το </a:t>
            </a:r>
            <a:r>
              <a:rPr lang="el-GR" baseline="0" dirty="0" err="1" smtClean="0"/>
              <a:t>βιβλιαρακι</a:t>
            </a:r>
            <a:r>
              <a:rPr lang="el-GR" baseline="0" dirty="0" smtClean="0"/>
              <a:t> αυτό θα προωθηθεί </a:t>
            </a:r>
            <a:r>
              <a:rPr lang="el-GR" baseline="0" dirty="0" err="1" smtClean="0"/>
              <a:t>σην</a:t>
            </a:r>
            <a:r>
              <a:rPr lang="el-GR" baseline="0" dirty="0" smtClean="0"/>
              <a:t> </a:t>
            </a:r>
            <a:r>
              <a:rPr lang="el-GR" baseline="0" dirty="0" err="1" smtClean="0"/>
              <a:t>εβδομαδα</a:t>
            </a:r>
            <a:r>
              <a:rPr lang="el-GR" baseline="0" dirty="0" smtClean="0"/>
              <a:t> </a:t>
            </a:r>
            <a:r>
              <a:rPr lang="el-GR" baseline="0" dirty="0" err="1" smtClean="0"/>
              <a:t>προληωης</a:t>
            </a:r>
            <a:r>
              <a:rPr lang="el-GR" baseline="0" dirty="0" smtClean="0"/>
              <a:t> όπου το έργο θα </a:t>
            </a:r>
            <a:r>
              <a:rPr lang="el-GR" baseline="0" dirty="0" err="1" smtClean="0"/>
              <a:t>υλοποιησει</a:t>
            </a:r>
            <a:r>
              <a:rPr lang="el-GR" baseline="0" dirty="0" smtClean="0"/>
              <a:t> </a:t>
            </a:r>
            <a:r>
              <a:rPr lang="el-GR" baseline="0" dirty="0" err="1" smtClean="0"/>
              <a:t>δρασεις</a:t>
            </a:r>
            <a:r>
              <a:rPr lang="el-GR" baseline="0" dirty="0" smtClean="0"/>
              <a:t> </a:t>
            </a:r>
            <a:r>
              <a:rPr lang="el-GR" baseline="0" dirty="0" err="1" smtClean="0"/>
              <a:t>ενημερωσης</a:t>
            </a:r>
            <a:r>
              <a:rPr lang="el-GR" baseline="0" dirty="0" smtClean="0"/>
              <a:t> σε </a:t>
            </a:r>
            <a:r>
              <a:rPr lang="el-GR" baseline="0" dirty="0" err="1" smtClean="0"/>
              <a:t>υπεραγορε΄ς</a:t>
            </a:r>
            <a:r>
              <a:rPr lang="el-GR" baseline="0" dirty="0" smtClean="0"/>
              <a:t> δηλαδή θα έρθουν σε </a:t>
            </a:r>
            <a:r>
              <a:rPr lang="el-GR" baseline="0" dirty="0" err="1" smtClean="0"/>
              <a:t>επαφη</a:t>
            </a:r>
            <a:r>
              <a:rPr lang="el-GR" baseline="0" dirty="0" smtClean="0"/>
              <a:t> με πολίτες και θα τους </a:t>
            </a:r>
            <a:r>
              <a:rPr lang="el-GR" baseline="0" dirty="0" err="1" smtClean="0"/>
              <a:t>ενημερωσουμε</a:t>
            </a:r>
            <a:r>
              <a:rPr lang="el-GR" baseline="0" dirty="0" smtClean="0"/>
              <a:t> για το έργο για καλές πρακτικές και θα </a:t>
            </a:r>
            <a:r>
              <a:rPr lang="el-GR" baseline="0" dirty="0" err="1" smtClean="0"/>
              <a:t>τοους</a:t>
            </a:r>
            <a:r>
              <a:rPr lang="el-GR" baseline="0" dirty="0" smtClean="0"/>
              <a:t> </a:t>
            </a:r>
            <a:r>
              <a:rPr lang="el-GR" baseline="0" dirty="0" err="1" smtClean="0"/>
              <a:t>δινουμε</a:t>
            </a:r>
            <a:r>
              <a:rPr lang="el-GR" baseline="0" dirty="0" smtClean="0"/>
              <a:t> το </a:t>
            </a:r>
            <a:r>
              <a:rPr lang="el-GR" baseline="0" dirty="0" err="1" smtClean="0"/>
              <a:t>βιβλιαρακι</a:t>
            </a:r>
            <a:r>
              <a:rPr lang="el-GR" baseline="0" dirty="0" smtClean="0"/>
              <a:t> . </a:t>
            </a:r>
            <a:r>
              <a:rPr lang="el-GR" baseline="0" dirty="0" err="1" smtClean="0"/>
              <a:t>Τελος</a:t>
            </a:r>
            <a:r>
              <a:rPr lang="el-GR" baseline="0" dirty="0" smtClean="0"/>
              <a:t> έχουμε </a:t>
            </a:r>
            <a:r>
              <a:rPr lang="el-GR" baseline="0" dirty="0" err="1" smtClean="0"/>
              <a:t>δημιουργησει</a:t>
            </a:r>
            <a:r>
              <a:rPr lang="el-GR" baseline="0" dirty="0" smtClean="0"/>
              <a:t> </a:t>
            </a:r>
            <a:r>
              <a:rPr lang="el-GR" baseline="0" dirty="0" err="1" smtClean="0"/>
              <a:t>υλικο</a:t>
            </a:r>
            <a:r>
              <a:rPr lang="el-GR" baseline="0" dirty="0" smtClean="0"/>
              <a:t> το οποίο </a:t>
            </a:r>
            <a:r>
              <a:rPr lang="el-GR" baseline="0" dirty="0" err="1" smtClean="0"/>
              <a:t>βιντεο</a:t>
            </a:r>
            <a:r>
              <a:rPr lang="el-GR" baseline="0" dirty="0" smtClean="0"/>
              <a:t> που </a:t>
            </a:r>
            <a:r>
              <a:rPr lang="el-GR" baseline="0" dirty="0" err="1" smtClean="0"/>
              <a:t>παρουσιαζεται</a:t>
            </a:r>
            <a:r>
              <a:rPr lang="el-GR" baseline="0" dirty="0" smtClean="0"/>
              <a:t> το </a:t>
            </a:r>
            <a:r>
              <a:rPr lang="el-GR" baseline="0" dirty="0" err="1" smtClean="0"/>
              <a:t>προβληματα</a:t>
            </a:r>
            <a:r>
              <a:rPr lang="el-GR" baseline="0" dirty="0" smtClean="0"/>
              <a:t> </a:t>
            </a:r>
            <a:r>
              <a:rPr lang="el-GR" baseline="0" dirty="0" err="1" smtClean="0"/>
              <a:t>ητης</a:t>
            </a:r>
            <a:r>
              <a:rPr lang="el-GR" baseline="0" dirty="0" smtClean="0"/>
              <a:t> </a:t>
            </a:r>
            <a:r>
              <a:rPr lang="el-GR" baseline="0" dirty="0" err="1" smtClean="0"/>
              <a:t>σπαταλης</a:t>
            </a:r>
            <a:r>
              <a:rPr lang="el-GR" baseline="0" dirty="0" smtClean="0"/>
              <a:t> και </a:t>
            </a:r>
            <a:r>
              <a:rPr lang="el-GR" baseline="0" dirty="0" err="1" smtClean="0"/>
              <a:t>ευκολές</a:t>
            </a:r>
            <a:r>
              <a:rPr lang="el-GR" baseline="0" dirty="0" smtClean="0"/>
              <a:t> καλές πρακτικές που μπορεί να εφαρμόσει κάθε νοικοκυριό τα </a:t>
            </a:r>
            <a:r>
              <a:rPr lang="el-GR" baseline="0" dirty="0" err="1" smtClean="0"/>
              <a:t>συγκεκριμέαν</a:t>
            </a:r>
            <a:r>
              <a:rPr lang="el-GR" baseline="0" dirty="0" smtClean="0"/>
              <a:t> θα χρησιμοποιούνται σε κάθε σχετική μας εκδήλωση καθώς και θα προβάλλονται στις </a:t>
            </a:r>
            <a:r>
              <a:rPr lang="el-GR" baseline="0" dirty="0" err="1" smtClean="0"/>
              <a:t>δραστηριοτητες</a:t>
            </a:r>
            <a:r>
              <a:rPr lang="el-GR" baseline="0" dirty="0" smtClean="0"/>
              <a:t> ανάπτυξης δυναμικού</a:t>
            </a:r>
            <a:endParaRPr lang="en-C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54150-EC98-443E-BFAC-BAFB621CDD06}" type="slidenum">
              <a:rPr kumimoji="0" lang="LID4096"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LID4096"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508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Μέσω του έργου, τα Φόρουμ Διαλόγου και τα Εργαστήρια Ανάπτυξης Ικανοτήτων θα διαδραματίσουν σημαντικό ρόλο στη μείωση της σπατάλης τροφίμων. Συγκεντρώνουν φορείς από διάφορους τομείς, διευκολύνοντας την ανταλλαγή γνώσεων και την ανάπτυξη κοινών στρατηγικών. Τα Εργαστήρια θα εκπαιδεύουν τους συμμετέχοντες σε πρακτικές πρόληψης της σπατάλης και νέες τεχνολογίες, ενισχύοντας τις ικανότητές τους. Η ομάδα του έργου θα κοινοποιεί μηνιαίες βέλτιστες πρακτικές, ενθαρρύνοντας τη διάδοση της πληροφορίας και αυξάνοντας την ενημέρωση και ευαισθητοποίηση</a:t>
            </a:r>
            <a:endParaRPr lang="en-US" sz="1200" kern="1200" dirty="0" smtClean="0">
              <a:solidFill>
                <a:schemeClr val="tx1"/>
              </a:solidFill>
              <a:effectLst/>
              <a:latin typeface="+mn-lt"/>
              <a:ea typeface="+mn-ea"/>
              <a:cs typeface="+mn-cs"/>
            </a:endParaRPr>
          </a:p>
          <a:p>
            <a:endParaRPr lang="en-C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54150-EC98-443E-BFAC-BAFB621CDD06}" type="slidenum">
              <a:rPr kumimoji="0" lang="LID4096"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LID4096"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892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D4E54150-EC98-443E-BFAC-BAFB621CDD06}" type="slidenum">
              <a:rPr lang="LID4096" smtClean="0"/>
              <a:t>12</a:t>
            </a:fld>
            <a:endParaRPr lang="LID4096"/>
          </a:p>
        </p:txBody>
      </p:sp>
    </p:spTree>
    <p:extLst>
      <p:ext uri="{BB962C8B-B14F-4D97-AF65-F5344CB8AC3E}">
        <p14:creationId xmlns:p14="http://schemas.microsoft.com/office/powerpoint/2010/main" val="2899047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54150-EC98-443E-BFAC-BAFB621CDD06}" type="slidenum">
              <a:rPr kumimoji="0" lang="LID4096"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LID4096"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409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54150-EC98-443E-BFAC-BAFB621CDD06}" type="slidenum">
              <a:rPr kumimoji="0" lang="LID4096"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LID4096"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670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47DE82B8-3115-4140-8852-6E903DBF67E2}" type="slidenum">
              <a:rPr lang="en-CY" smtClean="0"/>
              <a:t>15</a:t>
            </a:fld>
            <a:endParaRPr lang="en-CY"/>
          </a:p>
        </p:txBody>
      </p:sp>
    </p:spTree>
    <p:extLst>
      <p:ext uri="{BB962C8B-B14F-4D97-AF65-F5344CB8AC3E}">
        <p14:creationId xmlns:p14="http://schemas.microsoft.com/office/powerpoint/2010/main" val="2296603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54150-EC98-443E-BFAC-BAFB621CDD06}" type="slidenum">
              <a:rPr kumimoji="0" lang="LID4096"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LID4096"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812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54150-EC98-443E-BFAC-BAFB621CDD06}" type="slidenum">
              <a:rPr kumimoji="0" lang="LID4096"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LID4096"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229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smtClean="0">
                <a:solidFill>
                  <a:schemeClr val="tx1"/>
                </a:solidFill>
                <a:effectLst/>
                <a:latin typeface="+mn-lt"/>
                <a:ea typeface="+mn-ea"/>
                <a:cs typeface="+mn-cs"/>
              </a:rPr>
              <a:t>Η Κύπρος μαζί με τα υπόλοιπα κράτη μέλη της ΕΕ, έχει δεσμευτεί για την επίτευξη του Στόχου Βιώσιμης Ανάπτυξης, ο οποίος προβλέπει τη μείωση της σπατάλης τροφίμων κατά το ήμισυ ανά άτομο έως το 2030. Το Τμήμα Περιβάλλοντος, επιδιώκοντας να συμβάλλει στην επίτευξη του στόχου αυτού έχει θεσπίσει συγκεκριμένα μέτρα που αποσκοπούν στη </a:t>
            </a:r>
            <a:r>
              <a:rPr lang="en-US" sz="1200" kern="1200" dirty="0" err="1" smtClean="0">
                <a:solidFill>
                  <a:schemeClr val="tx1"/>
                </a:solidFill>
                <a:effectLst/>
                <a:latin typeface="+mn-lt"/>
                <a:ea typeface="+mn-ea"/>
                <a:cs typeface="+mn-cs"/>
              </a:rPr>
              <a:t>periorism</a:t>
            </a:r>
            <a:r>
              <a:rPr lang="el-G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o </a:t>
            </a:r>
            <a:r>
              <a:rPr lang="el-GR" sz="1200" kern="1200" dirty="0" smtClean="0">
                <a:solidFill>
                  <a:schemeClr val="tx1"/>
                </a:solidFill>
                <a:effectLst/>
                <a:latin typeface="+mn-lt"/>
                <a:ea typeface="+mn-ea"/>
                <a:cs typeface="+mn-cs"/>
              </a:rPr>
              <a:t>προβλήματος μέσω του Προγράμματος Πρόληψης Δημιουργίας Αποβλήτων, πολλά από τα οποία υλοποιούνται μέσω του έργου μας.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54150-EC98-443E-BFAC-BAFB621CDD06}" type="slidenum">
              <a:rPr kumimoji="0" lang="LID4096"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LID4096"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710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E54150-EC98-443E-BFAC-BAFB621CDD06}" type="slidenum">
              <a:rPr lang="LID4096" smtClean="0"/>
              <a:t>3</a:t>
            </a:fld>
            <a:endParaRPr lang="LID4096"/>
          </a:p>
        </p:txBody>
      </p:sp>
    </p:spTree>
    <p:extLst>
      <p:ext uri="{BB962C8B-B14F-4D97-AF65-F5344CB8AC3E}">
        <p14:creationId xmlns:p14="http://schemas.microsoft.com/office/powerpoint/2010/main" val="1880782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4E54150-EC98-443E-BFAC-BAFB621CDD06}" type="slidenum">
              <a:rPr lang="LID4096" smtClean="0"/>
              <a:t>4</a:t>
            </a:fld>
            <a:endParaRPr lang="LID4096"/>
          </a:p>
        </p:txBody>
      </p:sp>
    </p:spTree>
    <p:extLst>
      <p:ext uri="{BB962C8B-B14F-4D97-AF65-F5344CB8AC3E}">
        <p14:creationId xmlns:p14="http://schemas.microsoft.com/office/powerpoint/2010/main" val="263008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r>
              <a:rPr lang="el-GR" dirty="0" smtClean="0"/>
              <a:t>Για παράδειγμα μέσω της δράσης C1 προωθούνται δράσεις που συνδράμουν στη βελτίωση της διαχείρισης αποβλήτων τροφίμων τόσο σε αστικές όσο και σε αγροτικές και </a:t>
            </a:r>
            <a:r>
              <a:rPr lang="el-GR" dirty="0" err="1" smtClean="0"/>
              <a:t>ημιαγροτικές</a:t>
            </a:r>
            <a:r>
              <a:rPr lang="el-GR" dirty="0" smtClean="0"/>
              <a:t> περιοχές. </a:t>
            </a:r>
            <a:endParaRPr lang="en-US" dirty="0" smtClean="0"/>
          </a:p>
          <a:p>
            <a:pPr marL="0" marR="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l-GR" sz="1200" kern="1200" dirty="0" smtClean="0">
                <a:solidFill>
                  <a:schemeClr val="tx1"/>
                </a:solidFill>
                <a:effectLst/>
                <a:latin typeface="+mn-lt"/>
                <a:ea typeface="+mn-ea"/>
                <a:cs typeface="+mn-cs"/>
              </a:rPr>
              <a:t>Συνολικά, οι δράσεις αυτές λειτουργούν συνεργατικά προκειμένου να διασφαλιστεί η εκτροπή των αποβλήτων από τους χώρους υγειονομικής ταφής στην Κύπρο, με τη δράση C4 να παίζει πρωταγωνιστικό ρόλο στον περιορισμό της σπατάλης τροφίμων.</a:t>
            </a:r>
            <a:endParaRPr lang="en-US" sz="1200" kern="1200" dirty="0" smtClean="0">
              <a:solidFill>
                <a:schemeClr val="tx1"/>
              </a:solidFill>
              <a:effectLst/>
              <a:latin typeface="+mn-lt"/>
              <a:ea typeface="+mn-ea"/>
              <a:cs typeface="+mn-cs"/>
            </a:endParaRPr>
          </a:p>
          <a:p>
            <a:pPr>
              <a:buFont typeface="Courier New" panose="02070309020205020404" pitchFamily="49" charset="0"/>
              <a:buNone/>
            </a:pPr>
            <a:endParaRPr lang="el-GR" dirty="0"/>
          </a:p>
        </p:txBody>
      </p:sp>
      <p:sp>
        <p:nvSpPr>
          <p:cNvPr id="4" name="Slide Number Placeholder 3"/>
          <p:cNvSpPr>
            <a:spLocks noGrp="1"/>
          </p:cNvSpPr>
          <p:nvPr>
            <p:ph type="sldNum" sz="quarter" idx="5"/>
          </p:nvPr>
        </p:nvSpPr>
        <p:spPr/>
        <p:txBody>
          <a:bodyPr/>
          <a:lstStyle/>
          <a:p>
            <a:fld id="{D4E54150-EC98-443E-BFAC-BAFB621CDD06}" type="slidenum">
              <a:rPr lang="LID4096" smtClean="0"/>
              <a:t>5</a:t>
            </a:fld>
            <a:endParaRPr lang="LID4096"/>
          </a:p>
        </p:txBody>
      </p:sp>
    </p:spTree>
    <p:extLst>
      <p:ext uri="{BB962C8B-B14F-4D97-AF65-F5344CB8AC3E}">
        <p14:creationId xmlns:p14="http://schemas.microsoft.com/office/powerpoint/2010/main" val="2836597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Οι</a:t>
            </a:r>
            <a:r>
              <a:rPr lang="el-GR" sz="1200" kern="1200" baseline="0" dirty="0" smtClean="0">
                <a:solidFill>
                  <a:schemeClr val="tx1"/>
                </a:solidFill>
                <a:effectLst/>
                <a:latin typeface="+mn-lt"/>
                <a:ea typeface="+mn-ea"/>
                <a:cs typeface="+mn-cs"/>
              </a:rPr>
              <a:t> δράσεις του Έργου</a:t>
            </a:r>
            <a:r>
              <a:rPr lang="el-GR" sz="1200" kern="1200" dirty="0" smtClean="0">
                <a:solidFill>
                  <a:schemeClr val="tx1"/>
                </a:solidFill>
                <a:effectLst/>
                <a:latin typeface="+mn-lt"/>
                <a:ea typeface="+mn-ea"/>
                <a:cs typeface="+mn-cs"/>
              </a:rPr>
              <a:t> εμπίπτουν στα ανώτερα επίπεδα αυτής της ιεραρχίας, εφαρμόζοντας βιώσιμες πρακτικές αντιμετώπισης του ζητήματος .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Ας δούμε τώρα πιο αναλυτικά το</a:t>
            </a:r>
            <a:r>
              <a:rPr lang="el-GR" sz="1200" kern="1200" baseline="0" dirty="0" smtClean="0">
                <a:solidFill>
                  <a:schemeClr val="tx1"/>
                </a:solidFill>
                <a:effectLst/>
                <a:latin typeface="+mn-lt"/>
                <a:ea typeface="+mn-ea"/>
                <a:cs typeface="+mn-cs"/>
              </a:rPr>
              <a:t> περιεχόμενο της</a:t>
            </a:r>
            <a:r>
              <a:rPr lang="el-GR" sz="1200" kern="1200" dirty="0" smtClean="0">
                <a:solidFill>
                  <a:schemeClr val="tx1"/>
                </a:solidFill>
                <a:effectLst/>
                <a:latin typeface="+mn-lt"/>
                <a:ea typeface="+mn-ea"/>
                <a:cs typeface="+mn-cs"/>
              </a:rPr>
              <a:t> δράση </a:t>
            </a:r>
            <a:r>
              <a:rPr lang="en-US" sz="1200" kern="1200" dirty="0" smtClean="0">
                <a:solidFill>
                  <a:schemeClr val="tx1"/>
                </a:solidFill>
                <a:effectLst/>
                <a:latin typeface="+mn-lt"/>
                <a:ea typeface="+mn-ea"/>
                <a:cs typeface="+mn-cs"/>
              </a:rPr>
              <a:t>C</a:t>
            </a:r>
            <a:r>
              <a:rPr lang="el-GR" sz="1200" kern="1200" dirty="0" smtClean="0">
                <a:solidFill>
                  <a:schemeClr val="tx1"/>
                </a:solidFill>
                <a:effectLst/>
                <a:latin typeface="+mn-lt"/>
                <a:ea typeface="+mn-ea"/>
                <a:cs typeface="+mn-cs"/>
              </a:rPr>
              <a:t>4 που επικεντρώνεται στην εφαρμογή δράσεων πρόληψης δημιουργίας αποβλήτων τροφίμων. Η δράση αυτή υλοποιείται μέσω 3 </a:t>
            </a:r>
            <a:r>
              <a:rPr lang="el-GR" sz="1200" kern="1200" dirty="0" err="1" smtClean="0">
                <a:solidFill>
                  <a:schemeClr val="tx1"/>
                </a:solidFill>
                <a:effectLst/>
                <a:latin typeface="+mn-lt"/>
                <a:ea typeface="+mn-ea"/>
                <a:cs typeface="+mn-cs"/>
              </a:rPr>
              <a:t>υποδράσεων</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54150-EC98-443E-BFAC-BAFB621CDD06}" type="slidenum">
              <a:rPr kumimoji="0" lang="LID4096"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LID4096"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252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Ας δούμε τώρα πιο αναλυτικά το</a:t>
            </a:r>
            <a:r>
              <a:rPr lang="el-GR" sz="1200" kern="1200" baseline="0" dirty="0" smtClean="0">
                <a:solidFill>
                  <a:schemeClr val="tx1"/>
                </a:solidFill>
                <a:effectLst/>
                <a:latin typeface="+mn-lt"/>
                <a:ea typeface="+mn-ea"/>
                <a:cs typeface="+mn-cs"/>
              </a:rPr>
              <a:t> περιεχόμενο της</a:t>
            </a:r>
            <a:r>
              <a:rPr lang="el-GR" sz="1200" kern="1200" dirty="0" smtClean="0">
                <a:solidFill>
                  <a:schemeClr val="tx1"/>
                </a:solidFill>
                <a:effectLst/>
                <a:latin typeface="+mn-lt"/>
                <a:ea typeface="+mn-ea"/>
                <a:cs typeface="+mn-cs"/>
              </a:rPr>
              <a:t> δράση </a:t>
            </a:r>
            <a:r>
              <a:rPr lang="en-US" sz="1200" kern="1200" dirty="0" smtClean="0">
                <a:solidFill>
                  <a:schemeClr val="tx1"/>
                </a:solidFill>
                <a:effectLst/>
                <a:latin typeface="+mn-lt"/>
                <a:ea typeface="+mn-ea"/>
                <a:cs typeface="+mn-cs"/>
              </a:rPr>
              <a:t>C</a:t>
            </a:r>
            <a:r>
              <a:rPr lang="el-GR" sz="1200" kern="1200" dirty="0" smtClean="0">
                <a:solidFill>
                  <a:schemeClr val="tx1"/>
                </a:solidFill>
                <a:effectLst/>
                <a:latin typeface="+mn-lt"/>
                <a:ea typeface="+mn-ea"/>
                <a:cs typeface="+mn-cs"/>
              </a:rPr>
              <a:t>4 που επικεντρώνεται στην εφαρμογή δράσεων πρόληψης δημιουργίας αποβλήτων τροφίμων. Η δράση αυτή υλοποιείται μέσω 3 </a:t>
            </a:r>
            <a:r>
              <a:rPr lang="el-GR" sz="1200" kern="1200" dirty="0" err="1" smtClean="0">
                <a:solidFill>
                  <a:schemeClr val="tx1"/>
                </a:solidFill>
                <a:effectLst/>
                <a:latin typeface="+mn-lt"/>
                <a:ea typeface="+mn-ea"/>
                <a:cs typeface="+mn-cs"/>
              </a:rPr>
              <a:t>υποδράσεων</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a:t>
            </a:r>
            <a:r>
              <a:rPr lang="el-GR" sz="1200" kern="1200" dirty="0" smtClean="0">
                <a:solidFill>
                  <a:schemeClr val="tx1"/>
                </a:solidFill>
                <a:effectLst/>
                <a:latin typeface="+mn-lt"/>
                <a:ea typeface="+mn-ea"/>
                <a:cs typeface="+mn-cs"/>
              </a:rPr>
              <a:t>Η </a:t>
            </a:r>
            <a:r>
              <a:rPr lang="el-GR" sz="1200" kern="1200" dirty="0" smtClean="0">
                <a:solidFill>
                  <a:schemeClr val="tx1"/>
                </a:solidFill>
                <a:effectLst/>
                <a:latin typeface="+mn-lt"/>
                <a:ea typeface="+mn-ea"/>
                <a:cs typeface="+mn-cs"/>
              </a:rPr>
              <a:t>δεύτερη δράση επικεντρώνεται στη δημιουργία μιας κεντρικής πλατφόρμας για την παρακολούθηση και διαχείριση της πρόληψης παραγωγής αποβλήτων τροφίμων. Αυτή η πλατφόρμα θα συγκεντρώνει και θα συνδέει διάφορες πρωτοβουλίες και πλατφόρμες που ασχολούνται με τη δωρεά και την πρόληψη αποβλήτων. Παρέχοντας ένα ενιαίο περιβάλλον, θα διευκολύνει την αναζήτηση, την καταγραφή και την ανταλλαγή πληροφοριών, ώστε να μπορούμε να εξάγουμε συμπεράσματα και να αποκτήσουμε μια συνολική εικόνα της κατάστασης.</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4E54150-EC98-443E-BFAC-BAFB621CDD06}" type="slidenum">
              <a:rPr lang="LID4096" smtClean="0"/>
              <a:t>7</a:t>
            </a:fld>
            <a:endParaRPr lang="LID4096"/>
          </a:p>
        </p:txBody>
      </p:sp>
    </p:spTree>
    <p:extLst>
      <p:ext uri="{BB962C8B-B14F-4D97-AF65-F5344CB8AC3E}">
        <p14:creationId xmlns:p14="http://schemas.microsoft.com/office/powerpoint/2010/main" val="3351175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Στο πλαίσιο αυτό, πραγματοποιήθηκε ανοιχτή πρόσκληση για την επιλογή δικαιούχου που θα συμμετάσχει στο έργο, με στόχο την υλοποίηση καινοτόμων δράσεων επίδειξης. </a:t>
            </a:r>
            <a:r>
              <a:rPr lang="el-GR" sz="1200" kern="1200" dirty="0" err="1" smtClean="0">
                <a:solidFill>
                  <a:schemeClr val="tx1"/>
                </a:solidFill>
                <a:effectLst/>
                <a:latin typeface="+mn-lt"/>
                <a:ea typeface="+mn-ea"/>
                <a:cs typeface="+mn-cs"/>
              </a:rPr>
              <a:t>Μετα</a:t>
            </a:r>
            <a:r>
              <a:rPr lang="el-GR" sz="1200" kern="1200" dirty="0" smtClean="0">
                <a:solidFill>
                  <a:schemeClr val="tx1"/>
                </a:solidFill>
                <a:effectLst/>
                <a:latin typeface="+mn-lt"/>
                <a:ea typeface="+mn-ea"/>
                <a:cs typeface="+mn-cs"/>
              </a:rPr>
              <a:t> την </a:t>
            </a:r>
            <a:r>
              <a:rPr lang="el-GR" sz="1200" kern="1200" dirty="0" err="1" smtClean="0">
                <a:solidFill>
                  <a:schemeClr val="tx1"/>
                </a:solidFill>
                <a:effectLst/>
                <a:latin typeface="+mn-lt"/>
                <a:ea typeface="+mn-ea"/>
                <a:cs typeface="+mn-cs"/>
              </a:rPr>
              <a:t>αξιολογηση</a:t>
            </a:r>
            <a:r>
              <a:rPr lang="el-GR" sz="1200" kern="1200" dirty="0" smtClean="0">
                <a:solidFill>
                  <a:schemeClr val="tx1"/>
                </a:solidFill>
                <a:effectLst/>
                <a:latin typeface="+mn-lt"/>
                <a:ea typeface="+mn-ea"/>
                <a:cs typeface="+mn-cs"/>
              </a:rPr>
              <a:t> των προτάσεων Επιλέχθηκε η πρόταση η οποία υποβλήθηκε Zero Waste </a:t>
            </a:r>
            <a:r>
              <a:rPr lang="el-GR" sz="1200" kern="1200" dirty="0" err="1" smtClean="0">
                <a:solidFill>
                  <a:schemeClr val="tx1"/>
                </a:solidFill>
                <a:effectLst/>
                <a:latin typeface="+mn-lt"/>
                <a:ea typeface="+mn-ea"/>
                <a:cs typeface="+mn-cs"/>
              </a:rPr>
              <a:t>Alliance</a:t>
            </a:r>
            <a:r>
              <a:rPr lang="el-GR" sz="1200" kern="1200" dirty="0" smtClean="0">
                <a:solidFill>
                  <a:schemeClr val="tx1"/>
                </a:solidFill>
                <a:effectLst/>
                <a:latin typeface="+mn-lt"/>
                <a:ea typeface="+mn-ea"/>
                <a:cs typeface="+mn-cs"/>
              </a:rPr>
              <a:t> Cyprus, μιας σύμπραξης τεσσάρων οργανισμών (Zero </a:t>
            </a:r>
            <a:r>
              <a:rPr lang="el-GR" sz="1200" kern="1200" dirty="0" err="1" smtClean="0">
                <a:solidFill>
                  <a:schemeClr val="tx1"/>
                </a:solidFill>
                <a:effectLst/>
                <a:latin typeface="+mn-lt"/>
                <a:ea typeface="+mn-ea"/>
                <a:cs typeface="+mn-cs"/>
              </a:rPr>
              <a:t>Food</a:t>
            </a:r>
            <a:r>
              <a:rPr lang="el-GR" sz="1200" kern="1200" dirty="0" smtClean="0">
                <a:solidFill>
                  <a:schemeClr val="tx1"/>
                </a:solidFill>
                <a:effectLst/>
                <a:latin typeface="+mn-lt"/>
                <a:ea typeface="+mn-ea"/>
                <a:cs typeface="+mn-cs"/>
              </a:rPr>
              <a:t> Waste Cyprus, </a:t>
            </a:r>
            <a:r>
              <a:rPr lang="el-GR" sz="1200" kern="1200" dirty="0" err="1" smtClean="0">
                <a:solidFill>
                  <a:schemeClr val="tx1"/>
                </a:solidFill>
                <a:effectLst/>
                <a:latin typeface="+mn-lt"/>
                <a:ea typeface="+mn-ea"/>
                <a:cs typeface="+mn-cs"/>
              </a:rPr>
              <a:t>Let’s</a:t>
            </a:r>
            <a:r>
              <a:rPr lang="el-GR" sz="1200" kern="1200" dirty="0" smtClean="0">
                <a:solidFill>
                  <a:schemeClr val="tx1"/>
                </a:solidFill>
                <a:effectLst/>
                <a:latin typeface="+mn-lt"/>
                <a:ea typeface="+mn-ea"/>
                <a:cs typeface="+mn-cs"/>
              </a:rPr>
              <a:t> </a:t>
            </a:r>
            <a:r>
              <a:rPr lang="el-GR" sz="1200" kern="1200" dirty="0" err="1" smtClean="0">
                <a:solidFill>
                  <a:schemeClr val="tx1"/>
                </a:solidFill>
                <a:effectLst/>
                <a:latin typeface="+mn-lt"/>
                <a:ea typeface="+mn-ea"/>
                <a:cs typeface="+mn-cs"/>
              </a:rPr>
              <a:t>Make</a:t>
            </a:r>
            <a:r>
              <a:rPr lang="el-GR" sz="1200" kern="1200" dirty="0" smtClean="0">
                <a:solidFill>
                  <a:schemeClr val="tx1"/>
                </a:solidFill>
                <a:effectLst/>
                <a:latin typeface="+mn-lt"/>
                <a:ea typeface="+mn-ea"/>
                <a:cs typeface="+mn-cs"/>
              </a:rPr>
              <a:t> Cyprus </a:t>
            </a:r>
            <a:r>
              <a:rPr lang="el-GR" sz="1200" kern="1200" dirty="0" err="1" smtClean="0">
                <a:solidFill>
                  <a:schemeClr val="tx1"/>
                </a:solidFill>
                <a:effectLst/>
                <a:latin typeface="+mn-lt"/>
                <a:ea typeface="+mn-ea"/>
                <a:cs typeface="+mn-cs"/>
              </a:rPr>
              <a:t>Green</a:t>
            </a:r>
            <a:r>
              <a:rPr lang="el-GR" sz="1200" kern="1200" dirty="0" smtClean="0">
                <a:solidFill>
                  <a:schemeClr val="tx1"/>
                </a:solidFill>
                <a:effectLst/>
                <a:latin typeface="+mn-lt"/>
                <a:ea typeface="+mn-ea"/>
                <a:cs typeface="+mn-cs"/>
              </a:rPr>
              <a:t>, Οικολογική Κίνηση Κύπρου και Φίλοι της Γης Κύπρου). </a:t>
            </a:r>
          </a:p>
          <a:p>
            <a:r>
              <a:rPr lang="el-GR" sz="1200" kern="1200" dirty="0" smtClean="0">
                <a:solidFill>
                  <a:schemeClr val="tx1"/>
                </a:solidFill>
                <a:effectLst/>
                <a:latin typeface="+mn-lt"/>
                <a:ea typeface="+mn-ea"/>
                <a:cs typeface="+mn-cs"/>
              </a:rPr>
              <a:t>Το αποτέλεσμα αυτής της δράσης κατά τους πρώτους τρεις μήνες υλοποίησης της πρότασης ήταν η συλλογή 6.817 κιλών τροφίμων που διαφορετικά θα </a:t>
            </a:r>
            <a:r>
              <a:rPr lang="el-GR" sz="1200" kern="1200" dirty="0" err="1" smtClean="0">
                <a:solidFill>
                  <a:schemeClr val="tx1"/>
                </a:solidFill>
                <a:effectLst/>
                <a:latin typeface="+mn-lt"/>
                <a:ea typeface="+mn-ea"/>
                <a:cs typeface="+mn-cs"/>
              </a:rPr>
              <a:t>σπαταλούνταν</a:t>
            </a:r>
            <a:r>
              <a:rPr lang="el-GR" sz="1200" kern="1200" dirty="0" smtClean="0">
                <a:solidFill>
                  <a:schemeClr val="tx1"/>
                </a:solidFill>
                <a:effectLst/>
                <a:latin typeface="+mn-lt"/>
                <a:ea typeface="+mn-ea"/>
                <a:cs typeface="+mn-cs"/>
              </a:rPr>
              <a:t>, η παραγωγή 809 κιλών </a:t>
            </a:r>
            <a:r>
              <a:rPr lang="el-GR" sz="1200" kern="1200" dirty="0" err="1" smtClean="0">
                <a:solidFill>
                  <a:schemeClr val="tx1"/>
                </a:solidFill>
                <a:effectLst/>
                <a:latin typeface="+mn-lt"/>
                <a:ea typeface="+mn-ea"/>
                <a:cs typeface="+mn-cs"/>
              </a:rPr>
              <a:t>κομπόστ</a:t>
            </a:r>
            <a:r>
              <a:rPr lang="el-GR" sz="1200" kern="1200" dirty="0" smtClean="0">
                <a:solidFill>
                  <a:schemeClr val="tx1"/>
                </a:solidFill>
                <a:effectLst/>
                <a:latin typeface="+mn-lt"/>
                <a:ea typeface="+mn-ea"/>
                <a:cs typeface="+mn-cs"/>
              </a:rPr>
              <a:t> και η υποστήριξη 340 δικαιούχων.</a:t>
            </a:r>
            <a:endParaRPr lang="en-US" sz="1200" kern="1200" dirty="0" smtClean="0">
              <a:solidFill>
                <a:schemeClr val="tx1"/>
              </a:solidFill>
              <a:effectLst/>
              <a:latin typeface="+mn-lt"/>
              <a:ea typeface="+mn-ea"/>
              <a:cs typeface="+mn-cs"/>
            </a:endParaRPr>
          </a:p>
          <a:p>
            <a:endParaRPr lang="el-GR" sz="1200" kern="1200" dirty="0" smtClean="0">
              <a:solidFill>
                <a:schemeClr val="tx1"/>
              </a:solidFill>
              <a:effectLst/>
              <a:latin typeface="+mn-lt"/>
              <a:ea typeface="+mn-ea"/>
              <a:cs typeface="+mn-cs"/>
            </a:endParaRPr>
          </a:p>
          <a:p>
            <a:r>
              <a:rPr lang="el-GR" sz="1200" kern="1200" dirty="0" smtClean="0">
                <a:solidFill>
                  <a:schemeClr val="tx1"/>
                </a:solidFill>
                <a:effectLst/>
                <a:latin typeface="+mn-lt"/>
                <a:ea typeface="+mn-ea"/>
                <a:cs typeface="+mn-cs"/>
              </a:rPr>
              <a:t>Μέσω της χρηματοδότησης του Έργου, θα διεξαχθούν δημόσιες εκδηλώσεις για την προβολή της πλατφόρμας </a:t>
            </a:r>
            <a:r>
              <a:rPr lang="el-GR" sz="1200" kern="1200" dirty="0" err="1" smtClean="0">
                <a:solidFill>
                  <a:schemeClr val="tx1"/>
                </a:solidFill>
                <a:effectLst/>
                <a:latin typeface="+mn-lt"/>
                <a:ea typeface="+mn-ea"/>
                <a:cs typeface="+mn-cs"/>
              </a:rPr>
              <a:t>FoodConnect</a:t>
            </a:r>
            <a:r>
              <a:rPr lang="el-GR" sz="1200" kern="1200" dirty="0" smtClean="0">
                <a:solidFill>
                  <a:schemeClr val="tx1"/>
                </a:solidFill>
                <a:effectLst/>
                <a:latin typeface="+mn-lt"/>
                <a:ea typeface="+mn-ea"/>
                <a:cs typeface="+mn-cs"/>
              </a:rPr>
              <a:t>.</a:t>
            </a:r>
            <a:r>
              <a:rPr lang="el-GR" sz="1200" kern="1200" baseline="0" dirty="0" smtClean="0">
                <a:solidFill>
                  <a:schemeClr val="tx1"/>
                </a:solidFill>
                <a:effectLst/>
                <a:latin typeface="+mn-lt"/>
                <a:ea typeface="+mn-ea"/>
                <a:cs typeface="+mn-cs"/>
              </a:rPr>
              <a:t> Οι εκδηλώσεις αυτές στοχεύουν στη συγκέντρωση των φορέων με σκοπό</a:t>
            </a:r>
            <a:r>
              <a:rPr lang="el-GR" sz="1200" kern="1200" dirty="0" smtClean="0">
                <a:solidFill>
                  <a:schemeClr val="tx1"/>
                </a:solidFill>
                <a:effectLst/>
                <a:latin typeface="+mn-lt"/>
                <a:ea typeface="+mn-ea"/>
                <a:cs typeface="+mn-cs"/>
              </a:rPr>
              <a:t> την αναζήτηση συνεργασιών με εμπλεκόμενους φορείς, οι οποίες θα οδηγήσουν στη σύναψη συμφωνιών για τη στήριξή της. Παράλληλα, θα διοργανωθούν εκπαιδευτικές συναντήσεις για την ενημέρωση σχετικά με τον τρόπο λειτουργίας της πλατφόρμας, ενώ θα αποκτηθούν τα κατάλληλα μέσα που θα συμβάλλουν στην έναρξη της διαδικασίας δωρεάς τροφίμων.</a:t>
            </a:r>
          </a:p>
          <a:p>
            <a:endParaRPr lang="el-G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Ο στόχος είναι η ευαισθητοποίηση της κοινότητας σχετικά με τη μείωση των αποβλήτων τροφίμων και την προώθηση πρακτικών μηδενικών αποβλήτων, μέσω ενημερωτικών υλικών και εκπαιδευτικού εργαστηρίου με σεφ για τη χρήση υπολειμμάτων τροφίμων.</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4E54150-EC98-443E-BFAC-BAFB621CDD06}" type="slidenum">
              <a:rPr lang="LID4096" smtClean="0"/>
              <a:t>8</a:t>
            </a:fld>
            <a:endParaRPr lang="LID4096"/>
          </a:p>
        </p:txBody>
      </p:sp>
    </p:spTree>
    <p:extLst>
      <p:ext uri="{BB962C8B-B14F-4D97-AF65-F5344CB8AC3E}">
        <p14:creationId xmlns:p14="http://schemas.microsoft.com/office/powerpoint/2010/main" val="3570327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Πέρα από την ανοικτή πρόσκληση, θα υλοποιηθεί και μια ΄΄άλλη</a:t>
            </a:r>
            <a:r>
              <a:rPr lang="el-GR" baseline="0" dirty="0" smtClean="0"/>
              <a:t> δράση επίδειξης σε συνεργασία με το Δήμο Λευκωσίας η οποία αφορά τη </a:t>
            </a:r>
            <a:r>
              <a:rPr lang="el-GR" baseline="0" dirty="0" err="1" smtClean="0"/>
              <a:t>Εχει</a:t>
            </a:r>
            <a:r>
              <a:rPr lang="el-GR" baseline="0" dirty="0" smtClean="0"/>
              <a:t> ετοιμαστεί ένα πλάνο </a:t>
            </a:r>
            <a:r>
              <a:rPr lang="el-GR" baseline="0" dirty="0" err="1" smtClean="0"/>
              <a:t>υλοποιησης</a:t>
            </a:r>
            <a:r>
              <a:rPr lang="el-GR" baseline="0" dirty="0" smtClean="0"/>
              <a:t> της συγκεκριμένης δράσης το οποίο </a:t>
            </a:r>
            <a:r>
              <a:rPr lang="el-GR" baseline="0" dirty="0" err="1" smtClean="0"/>
              <a:t>περιλμβάνει</a:t>
            </a:r>
            <a:r>
              <a:rPr lang="el-GR" baseline="0" dirty="0" smtClean="0"/>
              <a:t> </a:t>
            </a:r>
            <a:endParaRPr lang="en-CY" dirty="0"/>
          </a:p>
        </p:txBody>
      </p:sp>
      <p:sp>
        <p:nvSpPr>
          <p:cNvPr id="4" name="Slide Number Placeholder 3"/>
          <p:cNvSpPr>
            <a:spLocks noGrp="1"/>
          </p:cNvSpPr>
          <p:nvPr>
            <p:ph type="sldNum" sz="quarter" idx="5"/>
          </p:nvPr>
        </p:nvSpPr>
        <p:spPr/>
        <p:txBody>
          <a:bodyPr/>
          <a:lstStyle/>
          <a:p>
            <a:fld id="{D4E54150-EC98-443E-BFAC-BAFB621CDD06}" type="slidenum">
              <a:rPr lang="LID4096" smtClean="0"/>
              <a:t>9</a:t>
            </a:fld>
            <a:endParaRPr lang="LID4096"/>
          </a:p>
        </p:txBody>
      </p:sp>
    </p:spTree>
    <p:extLst>
      <p:ext uri="{BB962C8B-B14F-4D97-AF65-F5344CB8AC3E}">
        <p14:creationId xmlns:p14="http://schemas.microsoft.com/office/powerpoint/2010/main" val="1002854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B909B-CEED-4D3E-BD94-6F81FA72BA0A}"/>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CY" dirty="0"/>
          </a:p>
        </p:txBody>
      </p:sp>
      <p:sp>
        <p:nvSpPr>
          <p:cNvPr id="3" name="Subtitle 2">
            <a:extLst>
              <a:ext uri="{FF2B5EF4-FFF2-40B4-BE49-F238E27FC236}">
                <a16:creationId xmlns:a16="http://schemas.microsoft.com/office/drawing/2014/main" id="{106596A3-9CD9-423C-B03C-91754D0A7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Y"/>
          </a:p>
        </p:txBody>
      </p:sp>
    </p:spTree>
    <p:extLst>
      <p:ext uri="{BB962C8B-B14F-4D97-AF65-F5344CB8AC3E}">
        <p14:creationId xmlns:p14="http://schemas.microsoft.com/office/powerpoint/2010/main" val="3677412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6C78-A717-4E1F-A742-FD5AECA03B4B}"/>
              </a:ext>
            </a:extLst>
          </p:cNvPr>
          <p:cNvSpPr>
            <a:spLocks noGrp="1"/>
          </p:cNvSpPr>
          <p:nvPr>
            <p:ph type="title"/>
          </p:nvPr>
        </p:nvSpPr>
        <p:spPr>
          <a:xfrm>
            <a:off x="1517904" y="1517904"/>
            <a:ext cx="91440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DA1270D-CCAE-4437-A0C0-052D111DFC80}"/>
              </a:ext>
            </a:extLst>
          </p:cNvPr>
          <p:cNvSpPr>
            <a:spLocks noGrp="1"/>
          </p:cNvSpPr>
          <p:nvPr>
            <p:ph type="body" idx="1"/>
          </p:nvPr>
        </p:nvSpPr>
        <p:spPr>
          <a:xfrm>
            <a:off x="1517904" y="4572000"/>
            <a:ext cx="9144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F006A-7EEE-4DB0-8F92-D34C0D46C38E}"/>
              </a:ext>
            </a:extLst>
          </p:cNvPr>
          <p:cNvSpPr>
            <a:spLocks noGrp="1"/>
          </p:cNvSpPr>
          <p:nvPr>
            <p:ph type="dt" sz="half" idx="10"/>
          </p:nvPr>
        </p:nvSpPr>
        <p:spPr/>
        <p:txBody>
          <a:bodyPr/>
          <a:lstStyle/>
          <a:p>
            <a:fld id="{F18637D8-7F5C-48EA-B785-FE8397F07A36}" type="datetime1">
              <a:rPr lang="en-US" smtClean="0"/>
              <a:t>9/27/2024</a:t>
            </a:fld>
            <a:endParaRPr lang="en-US"/>
          </a:p>
        </p:txBody>
      </p:sp>
      <p:sp>
        <p:nvSpPr>
          <p:cNvPr id="5" name="Footer Placeholder 4">
            <a:extLst>
              <a:ext uri="{FF2B5EF4-FFF2-40B4-BE49-F238E27FC236}">
                <a16:creationId xmlns:a16="http://schemas.microsoft.com/office/drawing/2014/main" id="{FDA3F2ED-2B0E-44A9-8603-286CA063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D801C-6B4E-40B6-9D6E-558192264D2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084674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46AA-9418-4C3E-901B-8E2806122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97482-2CA6-4707-976E-6FD4B57BFE66}"/>
              </a:ext>
            </a:extLst>
          </p:cNvPr>
          <p:cNvSpPr>
            <a:spLocks noGrp="1"/>
          </p:cNvSpPr>
          <p:nvPr>
            <p:ph sz="half" idx="1"/>
          </p:nvPr>
        </p:nvSpPr>
        <p:spPr>
          <a:xfrm>
            <a:off x="1517904"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09652-DD12-479C-B639-9452CBA8C019}"/>
              </a:ext>
            </a:extLst>
          </p:cNvPr>
          <p:cNvSpPr>
            <a:spLocks noGrp="1"/>
          </p:cNvSpPr>
          <p:nvPr>
            <p:ph sz="half" idx="2"/>
          </p:nvPr>
        </p:nvSpPr>
        <p:spPr>
          <a:xfrm>
            <a:off x="6336792"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0EC7A6-AFB1-4989-A0B4-B422D5B2C69C}"/>
              </a:ext>
            </a:extLst>
          </p:cNvPr>
          <p:cNvSpPr>
            <a:spLocks noGrp="1"/>
          </p:cNvSpPr>
          <p:nvPr>
            <p:ph type="dt" sz="half" idx="10"/>
          </p:nvPr>
        </p:nvSpPr>
        <p:spPr/>
        <p:txBody>
          <a:bodyPr/>
          <a:lstStyle/>
          <a:p>
            <a:fld id="{3E9EF133-F258-4460-9519-75A68E3F8EB3}" type="datetime1">
              <a:rPr lang="en-US" smtClean="0"/>
              <a:t>9/27/2024</a:t>
            </a:fld>
            <a:endParaRPr lang="en-US" dirty="0"/>
          </a:p>
        </p:txBody>
      </p:sp>
      <p:sp>
        <p:nvSpPr>
          <p:cNvPr id="6" name="Footer Placeholder 5">
            <a:extLst>
              <a:ext uri="{FF2B5EF4-FFF2-40B4-BE49-F238E27FC236}">
                <a16:creationId xmlns:a16="http://schemas.microsoft.com/office/drawing/2014/main" id="{F8D2117C-B497-4647-A66B-1887750FB5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E8C7AF-5092-416B-B61C-F41D3C573E0C}"/>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1678292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fld id="{4C8BD6E9-646C-43A0-97DF-4BB216CF5A45}" type="datetime1">
              <a:rPr lang="en-US" smtClean="0"/>
              <a:t>9/27/2024</a:t>
            </a:fld>
            <a:endParaRPr lang="en-US"/>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50086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fld id="{13F3E8AB-798E-4E89-B6B8-F30402361313}" type="datetime1">
              <a:rPr lang="en-US" smtClean="0"/>
              <a:t>9/27/2024</a:t>
            </a:fld>
            <a:endParaRPr lang="en-US"/>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677507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fld id="{73B30197-FDE3-4EE8-9FB8-9C5AA8FF0703}" type="datetime1">
              <a:rPr lang="en-US" smtClean="0"/>
              <a:t>9/27/2024</a:t>
            </a:fld>
            <a:endParaRPr lang="en-US"/>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568056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F683-796D-458C-9B32-A385D604DBFC}"/>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FB1F0BD-641B-4148-BCB3-2704218C80B8}"/>
              </a:ext>
            </a:extLst>
          </p:cNvPr>
          <p:cNvSpPr>
            <a:spLocks noGrp="1"/>
          </p:cNvSpPr>
          <p:nvPr>
            <p:ph idx="1"/>
          </p:nvPr>
        </p:nvSpPr>
        <p:spPr>
          <a:xfrm>
            <a:off x="5330952" y="1517904"/>
            <a:ext cx="5330952" cy="45811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B28C843-B846-4456-9720-71B7D4FF4062}"/>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A3A03-31BD-4E7E-879A-A1C71849703C}"/>
              </a:ext>
            </a:extLst>
          </p:cNvPr>
          <p:cNvSpPr>
            <a:spLocks noGrp="1"/>
          </p:cNvSpPr>
          <p:nvPr>
            <p:ph type="dt" sz="half" idx="10"/>
          </p:nvPr>
        </p:nvSpPr>
        <p:spPr/>
        <p:txBody>
          <a:bodyPr/>
          <a:lstStyle/>
          <a:p>
            <a:fld id="{2BBFA258-471A-4518-8967-212E1A45B58D}" type="datetime1">
              <a:rPr lang="en-US" smtClean="0"/>
              <a:t>9/27/2024</a:t>
            </a:fld>
            <a:endParaRPr lang="en-US"/>
          </a:p>
        </p:txBody>
      </p:sp>
      <p:sp>
        <p:nvSpPr>
          <p:cNvPr id="6" name="Footer Placeholder 5">
            <a:extLst>
              <a:ext uri="{FF2B5EF4-FFF2-40B4-BE49-F238E27FC236}">
                <a16:creationId xmlns:a16="http://schemas.microsoft.com/office/drawing/2014/main" id="{4EA39078-7D38-4851-A363-B6BC179A5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FF25E-A25D-47AA-94EB-580A74F01F1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942890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83B4-9B31-4F73-9767-163636522F3A}"/>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C7CFC30-8163-47A0-A97F-3F2C3A3BE73A}"/>
              </a:ext>
            </a:extLst>
          </p:cNvPr>
          <p:cNvSpPr>
            <a:spLocks noGrp="1"/>
          </p:cNvSpPr>
          <p:nvPr>
            <p:ph type="pic" idx="1"/>
          </p:nvPr>
        </p:nvSpPr>
        <p:spPr>
          <a:xfrm>
            <a:off x="5349240" y="764032"/>
            <a:ext cx="6089904" cy="5330952"/>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AF1B390-0C23-466E-987C-26420A5F098D}"/>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9CA7C-B9D0-4A72-8061-1E02AA15FE86}"/>
              </a:ext>
            </a:extLst>
          </p:cNvPr>
          <p:cNvSpPr>
            <a:spLocks noGrp="1"/>
          </p:cNvSpPr>
          <p:nvPr>
            <p:ph type="dt" sz="half" idx="10"/>
          </p:nvPr>
        </p:nvSpPr>
        <p:spPr/>
        <p:txBody>
          <a:bodyPr/>
          <a:lstStyle/>
          <a:p>
            <a:fld id="{9B0D3F3B-67EE-495B-8A73-DB7F80FC93A3}" type="datetime1">
              <a:rPr lang="en-US" smtClean="0"/>
              <a:t>9/27/2024</a:t>
            </a:fld>
            <a:endParaRPr lang="en-US"/>
          </a:p>
        </p:txBody>
      </p:sp>
      <p:sp>
        <p:nvSpPr>
          <p:cNvPr id="6" name="Footer Placeholder 5">
            <a:extLst>
              <a:ext uri="{FF2B5EF4-FFF2-40B4-BE49-F238E27FC236}">
                <a16:creationId xmlns:a16="http://schemas.microsoft.com/office/drawing/2014/main" id="{C53EFC84-C9FE-4BFA-9B4E-4516A1362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1A469-3EFC-4F94-8482-378582E1C14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845715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454-6F74-46A8-B299-4AF451BFB92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6F55CA9-A0BD-4609-9307-BAF987B26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25E4293-851E-4FA2-BFF2-B646A42369DE}"/>
              </a:ext>
            </a:extLst>
          </p:cNvPr>
          <p:cNvSpPr>
            <a:spLocks noGrp="1"/>
          </p:cNvSpPr>
          <p:nvPr>
            <p:ph type="dt" sz="half" idx="10"/>
          </p:nvPr>
        </p:nvSpPr>
        <p:spPr/>
        <p:txBody>
          <a:bodyPr/>
          <a:lstStyle/>
          <a:p>
            <a:fld id="{165384F0-3A30-4CAB-9D62-36706E213422}" type="datetime1">
              <a:rPr lang="en-US" smtClean="0"/>
              <a:t>9/27/2024</a:t>
            </a:fld>
            <a:endParaRPr lang="en-US"/>
          </a:p>
        </p:txBody>
      </p:sp>
      <p:sp>
        <p:nvSpPr>
          <p:cNvPr id="5" name="Footer Placeholder 4">
            <a:extLst>
              <a:ext uri="{FF2B5EF4-FFF2-40B4-BE49-F238E27FC236}">
                <a16:creationId xmlns:a16="http://schemas.microsoft.com/office/drawing/2014/main" id="{59A907F5-F26D-4A91-8D70-AB54F8B43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ACBD8-D942-449E-A2B8-358CD1365C0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549542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50897-0C2E-420B-9A38-A8D5C1D72786}"/>
              </a:ext>
            </a:extLst>
          </p:cNvPr>
          <p:cNvSpPr>
            <a:spLocks noGrp="1"/>
          </p:cNvSpPr>
          <p:nvPr>
            <p:ph type="title" orient="vert"/>
          </p:nvPr>
        </p:nvSpPr>
        <p:spPr>
          <a:xfrm>
            <a:off x="8450317" y="1517904"/>
            <a:ext cx="2220731" cy="454678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EDB2173-32A5-4677-A08F-DAB8FD430D1A}"/>
              </a:ext>
            </a:extLst>
          </p:cNvPr>
          <p:cNvSpPr>
            <a:spLocks noGrp="1"/>
          </p:cNvSpPr>
          <p:nvPr>
            <p:ph type="body" orient="vert" idx="1"/>
          </p:nvPr>
        </p:nvSpPr>
        <p:spPr>
          <a:xfrm>
            <a:off x="1517904" y="1517904"/>
            <a:ext cx="6562553" cy="4546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3DB124D-B801-4A6A-9DAF-EBC1B98FE4F7}"/>
              </a:ext>
            </a:extLst>
          </p:cNvPr>
          <p:cNvSpPr>
            <a:spLocks noGrp="1"/>
          </p:cNvSpPr>
          <p:nvPr>
            <p:ph type="dt" sz="half" idx="10"/>
          </p:nvPr>
        </p:nvSpPr>
        <p:spPr/>
        <p:txBody>
          <a:bodyPr/>
          <a:lstStyle/>
          <a:p>
            <a:fld id="{C0388D60-5154-41C7-B73F-9386B256C990}" type="datetime1">
              <a:rPr lang="en-US" smtClean="0"/>
              <a:t>9/27/2024</a:t>
            </a:fld>
            <a:endParaRPr lang="en-US"/>
          </a:p>
        </p:txBody>
      </p:sp>
      <p:sp>
        <p:nvSpPr>
          <p:cNvPr id="5" name="Footer Placeholder 4">
            <a:extLst>
              <a:ext uri="{FF2B5EF4-FFF2-40B4-BE49-F238E27FC236}">
                <a16:creationId xmlns:a16="http://schemas.microsoft.com/office/drawing/2014/main" id="{A8DAF8DF-2544-45A5-B62B-BB7948FCC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C232D-131E-4BE6-8E2E-BAF5A30846D6}"/>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549891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BCE5-759B-B194-7E4D-160A0528B8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0B76FFDB-D764-58D8-6C3D-A3AA8A10A2EA}"/>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76C0E051-7C8C-877F-400E-B0ABA12DEC2D}"/>
              </a:ext>
            </a:extLst>
          </p:cNvPr>
          <p:cNvSpPr>
            <a:spLocks noGrp="1"/>
          </p:cNvSpPr>
          <p:nvPr>
            <p:ph type="dt" sz="half" idx="10"/>
          </p:nvPr>
        </p:nvSpPr>
        <p:spPr/>
        <p:txBody>
          <a:bodyPr/>
          <a:lstStyle/>
          <a:p>
            <a:fld id="{1D8BD707-D9CF-40AE-B4C6-C98DA3205C09}" type="datetimeFigureOut">
              <a:rPr lang="en-US" smtClean="0"/>
              <a:t>9/27/2024</a:t>
            </a:fld>
            <a:endParaRPr lang="en-US"/>
          </a:p>
        </p:txBody>
      </p:sp>
      <p:sp>
        <p:nvSpPr>
          <p:cNvPr id="5" name="Footer Placeholder 4">
            <a:extLst>
              <a:ext uri="{FF2B5EF4-FFF2-40B4-BE49-F238E27FC236}">
                <a16:creationId xmlns:a16="http://schemas.microsoft.com/office/drawing/2014/main" id="{CFFBC563-B11F-277A-C1B4-B1F405AAD780}"/>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0C62D6FF-2A9D-0FBB-2284-AAABBD504385}"/>
              </a:ext>
            </a:extLst>
          </p:cNvPr>
          <p:cNvSpPr>
            <a:spLocks noGrp="1"/>
          </p:cNvSpPr>
          <p:nvPr>
            <p:ph type="sldNum" sz="quarter" idx="12"/>
          </p:nvPr>
        </p:nvSpPr>
        <p:spPr/>
        <p:txBody>
          <a:bodyPr/>
          <a:lstStyle/>
          <a:p>
            <a:pPr marL="25401">
              <a:lnSpc>
                <a:spcPts val="2477"/>
              </a:lnSpc>
            </a:pPr>
            <a:fld id="{81D60167-4931-47E6-BA6A-407CBD079E47}" type="slidenum">
              <a:rPr lang="en-CY" spc="-163" smtClean="0">
                <a:solidFill>
                  <a:srgbClr val="A1A1A1"/>
                </a:solidFill>
              </a:rPr>
              <a:pPr marL="25401">
                <a:lnSpc>
                  <a:spcPts val="2477"/>
                </a:lnSpc>
              </a:pPr>
              <a:t>‹#›</a:t>
            </a:fld>
            <a:endParaRPr lang="en-CY" spc="-163" dirty="0">
              <a:solidFill>
                <a:srgbClr val="A1A1A1"/>
              </a:solidFill>
            </a:endParaRPr>
          </a:p>
        </p:txBody>
      </p:sp>
    </p:spTree>
    <p:extLst>
      <p:ext uri="{BB962C8B-B14F-4D97-AF65-F5344CB8AC3E}">
        <p14:creationId xmlns:p14="http://schemas.microsoft.com/office/powerpoint/2010/main" val="3561376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B909B-CEED-4D3E-BD94-6F81FA72BA0A}"/>
              </a:ext>
            </a:extLst>
          </p:cNvPr>
          <p:cNvSpPr>
            <a:spLocks noGrp="1"/>
          </p:cNvSpPr>
          <p:nvPr>
            <p:ph type="ctrTitle"/>
          </p:nvPr>
        </p:nvSpPr>
        <p:spPr>
          <a:xfrm>
            <a:off x="3441700" y="723900"/>
            <a:ext cx="8102600" cy="2786063"/>
          </a:xfrm>
        </p:spPr>
        <p:txBody>
          <a:bodyPr anchor="b"/>
          <a:lstStyle>
            <a:lvl1pPr algn="r">
              <a:defRPr sz="6000"/>
            </a:lvl1pPr>
          </a:lstStyle>
          <a:p>
            <a:r>
              <a:rPr lang="en-US" dirty="0"/>
              <a:t>Click to edit Master title style</a:t>
            </a:r>
            <a:endParaRPr lang="en-CY" dirty="0"/>
          </a:p>
        </p:txBody>
      </p:sp>
      <p:sp>
        <p:nvSpPr>
          <p:cNvPr id="3" name="Subtitle 2">
            <a:extLst>
              <a:ext uri="{FF2B5EF4-FFF2-40B4-BE49-F238E27FC236}">
                <a16:creationId xmlns:a16="http://schemas.microsoft.com/office/drawing/2014/main" id="{106596A3-9CD9-423C-B03C-91754D0A7830}"/>
              </a:ext>
            </a:extLst>
          </p:cNvPr>
          <p:cNvSpPr>
            <a:spLocks noGrp="1"/>
          </p:cNvSpPr>
          <p:nvPr>
            <p:ph type="subTitle" idx="1"/>
          </p:nvPr>
        </p:nvSpPr>
        <p:spPr>
          <a:xfrm>
            <a:off x="3441700" y="3602038"/>
            <a:ext cx="8102600" cy="9191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Y" dirty="0"/>
          </a:p>
        </p:txBody>
      </p:sp>
      <p:pic>
        <p:nvPicPr>
          <p:cNvPr id="4" name="Picture 3">
            <a:extLst>
              <a:ext uri="{FF2B5EF4-FFF2-40B4-BE49-F238E27FC236}">
                <a16:creationId xmlns:a16="http://schemas.microsoft.com/office/drawing/2014/main" id="{F7B3A54F-690C-CCCD-90AD-3D2C9D678AA6}"/>
              </a:ext>
            </a:extLst>
          </p:cNvPr>
          <p:cNvPicPr>
            <a:picLocks noChangeAspect="1"/>
          </p:cNvPicPr>
          <p:nvPr userDrawn="1"/>
        </p:nvPicPr>
        <p:blipFill>
          <a:blip r:embed="rId2" cstate="hq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4427149" y="4671060"/>
            <a:ext cx="1922850" cy="1920240"/>
          </a:xfrm>
          <a:prstGeom prst="rect">
            <a:avLst/>
          </a:prstGeom>
        </p:spPr>
      </p:pic>
      <p:pic>
        <p:nvPicPr>
          <p:cNvPr id="5" name="Picture 4" descr="Logo, company name&#10;&#10;Description automatically generated">
            <a:extLst>
              <a:ext uri="{FF2B5EF4-FFF2-40B4-BE49-F238E27FC236}">
                <a16:creationId xmlns:a16="http://schemas.microsoft.com/office/drawing/2014/main" id="{9DE977DB-03B4-3528-3CAA-23A0F80EC6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03883" y="4889211"/>
            <a:ext cx="1482725" cy="1376816"/>
          </a:xfrm>
          <a:prstGeom prst="rect">
            <a:avLst/>
          </a:prstGeom>
        </p:spPr>
      </p:pic>
      <p:pic>
        <p:nvPicPr>
          <p:cNvPr id="6" name="Picture 5" descr="Background pattern&#10;&#10;Description automatically generated">
            <a:extLst>
              <a:ext uri="{FF2B5EF4-FFF2-40B4-BE49-F238E27FC236}">
                <a16:creationId xmlns:a16="http://schemas.microsoft.com/office/drawing/2014/main" id="{215FB779-86D1-0F4B-F160-F8779D619FC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47700" y="4930326"/>
            <a:ext cx="1847395" cy="1335701"/>
          </a:xfrm>
          <a:prstGeom prst="rect">
            <a:avLst/>
          </a:prstGeom>
        </p:spPr>
      </p:pic>
    </p:spTree>
    <p:extLst>
      <p:ext uri="{BB962C8B-B14F-4D97-AF65-F5344CB8AC3E}">
        <p14:creationId xmlns:p14="http://schemas.microsoft.com/office/powerpoint/2010/main" val="591536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A8FC2-D01C-23D4-E71D-37956C6821EA}"/>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0C777A58-93C8-1E4B-AB2E-8EB8EF0E22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C41BE635-EE58-8D31-DD18-2602EDB84BB7}"/>
              </a:ext>
            </a:extLst>
          </p:cNvPr>
          <p:cNvSpPr>
            <a:spLocks noGrp="1"/>
          </p:cNvSpPr>
          <p:nvPr>
            <p:ph type="dt" sz="half" idx="10"/>
          </p:nvPr>
        </p:nvSpPr>
        <p:spPr/>
        <p:txBody>
          <a:bodyPr/>
          <a:lstStyle/>
          <a:p>
            <a:fld id="{1D8BD707-D9CF-40AE-B4C6-C98DA3205C09}" type="datetimeFigureOut">
              <a:rPr lang="en-US" smtClean="0"/>
              <a:t>9/27/2024</a:t>
            </a:fld>
            <a:endParaRPr lang="en-US"/>
          </a:p>
        </p:txBody>
      </p:sp>
      <p:sp>
        <p:nvSpPr>
          <p:cNvPr id="5" name="Footer Placeholder 4">
            <a:extLst>
              <a:ext uri="{FF2B5EF4-FFF2-40B4-BE49-F238E27FC236}">
                <a16:creationId xmlns:a16="http://schemas.microsoft.com/office/drawing/2014/main" id="{0935FF3A-D6E5-665A-B96D-E04EC5B3E070}"/>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CFD260FF-9EC9-1CB7-E11F-5E458780274B}"/>
              </a:ext>
            </a:extLst>
          </p:cNvPr>
          <p:cNvSpPr>
            <a:spLocks noGrp="1"/>
          </p:cNvSpPr>
          <p:nvPr>
            <p:ph type="sldNum" sz="quarter" idx="12"/>
          </p:nvPr>
        </p:nvSpPr>
        <p:spPr/>
        <p:txBody>
          <a:bodyPr/>
          <a:lstStyle/>
          <a:p>
            <a:pPr marL="25401">
              <a:lnSpc>
                <a:spcPts val="2477"/>
              </a:lnSpc>
            </a:pPr>
            <a:fld id="{81D60167-4931-47E6-BA6A-407CBD079E47}" type="slidenum">
              <a:rPr lang="en-CY" spc="-163" smtClean="0">
                <a:solidFill>
                  <a:srgbClr val="A1A1A1"/>
                </a:solidFill>
              </a:rPr>
              <a:pPr marL="25401">
                <a:lnSpc>
                  <a:spcPts val="2477"/>
                </a:lnSpc>
              </a:pPr>
              <a:t>‹#›</a:t>
            </a:fld>
            <a:endParaRPr lang="en-CY" spc="-163" dirty="0">
              <a:solidFill>
                <a:srgbClr val="A1A1A1"/>
              </a:solidFill>
            </a:endParaRPr>
          </a:p>
        </p:txBody>
      </p:sp>
    </p:spTree>
    <p:extLst>
      <p:ext uri="{BB962C8B-B14F-4D97-AF65-F5344CB8AC3E}">
        <p14:creationId xmlns:p14="http://schemas.microsoft.com/office/powerpoint/2010/main" val="1174393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7822-C30F-44CB-6719-56DF37F02617}"/>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0FAF32F8-3660-2D33-EF2C-6DE5070A2CF9}"/>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C2B6A7-DC32-FEE7-1F25-9C9736D8B435}"/>
              </a:ext>
            </a:extLst>
          </p:cNvPr>
          <p:cNvSpPr>
            <a:spLocks noGrp="1"/>
          </p:cNvSpPr>
          <p:nvPr>
            <p:ph type="dt" sz="half" idx="10"/>
          </p:nvPr>
        </p:nvSpPr>
        <p:spPr/>
        <p:txBody>
          <a:bodyPr/>
          <a:lstStyle/>
          <a:p>
            <a:fld id="{1D8BD707-D9CF-40AE-B4C6-C98DA3205C09}" type="datetimeFigureOut">
              <a:rPr lang="en-US" smtClean="0"/>
              <a:t>9/27/2024</a:t>
            </a:fld>
            <a:endParaRPr lang="en-US"/>
          </a:p>
        </p:txBody>
      </p:sp>
      <p:sp>
        <p:nvSpPr>
          <p:cNvPr id="5" name="Footer Placeholder 4">
            <a:extLst>
              <a:ext uri="{FF2B5EF4-FFF2-40B4-BE49-F238E27FC236}">
                <a16:creationId xmlns:a16="http://schemas.microsoft.com/office/drawing/2014/main" id="{68ABE4E5-600B-DFF5-008E-D14CC5C4B295}"/>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319574C5-86B3-E282-D3CD-78663E4B9DF3}"/>
              </a:ext>
            </a:extLst>
          </p:cNvPr>
          <p:cNvSpPr>
            <a:spLocks noGrp="1"/>
          </p:cNvSpPr>
          <p:nvPr>
            <p:ph type="sldNum" sz="quarter" idx="12"/>
          </p:nvPr>
        </p:nvSpPr>
        <p:spPr/>
        <p:txBody>
          <a:bodyPr/>
          <a:lstStyle/>
          <a:p>
            <a:pPr marL="25401">
              <a:lnSpc>
                <a:spcPts val="2477"/>
              </a:lnSpc>
            </a:pPr>
            <a:fld id="{81D60167-4931-47E6-BA6A-407CBD079E47}" type="slidenum">
              <a:rPr lang="en-CY" spc="-163" smtClean="0">
                <a:solidFill>
                  <a:srgbClr val="A1A1A1"/>
                </a:solidFill>
              </a:rPr>
              <a:pPr marL="25401">
                <a:lnSpc>
                  <a:spcPts val="2477"/>
                </a:lnSpc>
              </a:pPr>
              <a:t>‹#›</a:t>
            </a:fld>
            <a:endParaRPr lang="en-CY" spc="-163" dirty="0">
              <a:solidFill>
                <a:srgbClr val="A1A1A1"/>
              </a:solidFill>
            </a:endParaRPr>
          </a:p>
        </p:txBody>
      </p:sp>
    </p:spTree>
    <p:extLst>
      <p:ext uri="{BB962C8B-B14F-4D97-AF65-F5344CB8AC3E}">
        <p14:creationId xmlns:p14="http://schemas.microsoft.com/office/powerpoint/2010/main" val="2285788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0EE14-CDBA-26BC-3375-EF39597426F1}"/>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A727FE7E-EC87-67DE-CFA6-63ED8C9D69FB}"/>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D3A18737-1BA3-BFB8-1534-D7F1280E3B9C}"/>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23A2E4DD-509E-9E8A-8909-4CCF126CBEBB}"/>
              </a:ext>
            </a:extLst>
          </p:cNvPr>
          <p:cNvSpPr>
            <a:spLocks noGrp="1"/>
          </p:cNvSpPr>
          <p:nvPr>
            <p:ph type="dt" sz="half" idx="10"/>
          </p:nvPr>
        </p:nvSpPr>
        <p:spPr/>
        <p:txBody>
          <a:bodyPr/>
          <a:lstStyle/>
          <a:p>
            <a:fld id="{1D8BD707-D9CF-40AE-B4C6-C98DA3205C09}" type="datetimeFigureOut">
              <a:rPr lang="en-US" smtClean="0"/>
              <a:t>9/27/2024</a:t>
            </a:fld>
            <a:endParaRPr lang="en-US"/>
          </a:p>
        </p:txBody>
      </p:sp>
      <p:sp>
        <p:nvSpPr>
          <p:cNvPr id="6" name="Footer Placeholder 5">
            <a:extLst>
              <a:ext uri="{FF2B5EF4-FFF2-40B4-BE49-F238E27FC236}">
                <a16:creationId xmlns:a16="http://schemas.microsoft.com/office/drawing/2014/main" id="{10F2E386-ECF9-E90E-4798-1F5A9AA073BB}"/>
              </a:ext>
            </a:extLst>
          </p:cNvPr>
          <p:cNvSpPr>
            <a:spLocks noGrp="1"/>
          </p:cNvSpPr>
          <p:nvPr>
            <p:ph type="ftr" sz="quarter" idx="11"/>
          </p:nvPr>
        </p:nvSpPr>
        <p:spPr/>
        <p:txBody>
          <a:bodyPr/>
          <a:lstStyle/>
          <a:p>
            <a:endParaRPr lang="en-CY"/>
          </a:p>
        </p:txBody>
      </p:sp>
      <p:sp>
        <p:nvSpPr>
          <p:cNvPr id="7" name="Slide Number Placeholder 6">
            <a:extLst>
              <a:ext uri="{FF2B5EF4-FFF2-40B4-BE49-F238E27FC236}">
                <a16:creationId xmlns:a16="http://schemas.microsoft.com/office/drawing/2014/main" id="{E245529F-CAAD-F6C3-9651-0ED0953F04E4}"/>
              </a:ext>
            </a:extLst>
          </p:cNvPr>
          <p:cNvSpPr>
            <a:spLocks noGrp="1"/>
          </p:cNvSpPr>
          <p:nvPr>
            <p:ph type="sldNum" sz="quarter" idx="12"/>
          </p:nvPr>
        </p:nvSpPr>
        <p:spPr/>
        <p:txBody>
          <a:bodyPr/>
          <a:lstStyle/>
          <a:p>
            <a:pPr marL="25401">
              <a:lnSpc>
                <a:spcPts val="2477"/>
              </a:lnSpc>
            </a:pPr>
            <a:fld id="{81D60167-4931-47E6-BA6A-407CBD079E47}" type="slidenum">
              <a:rPr lang="en-CY" spc="-163" smtClean="0">
                <a:solidFill>
                  <a:srgbClr val="A1A1A1"/>
                </a:solidFill>
              </a:rPr>
              <a:pPr marL="25401">
                <a:lnSpc>
                  <a:spcPts val="2477"/>
                </a:lnSpc>
              </a:pPr>
              <a:t>‹#›</a:t>
            </a:fld>
            <a:endParaRPr lang="en-CY" spc="-163" dirty="0">
              <a:solidFill>
                <a:srgbClr val="A1A1A1"/>
              </a:solidFill>
            </a:endParaRPr>
          </a:p>
        </p:txBody>
      </p:sp>
    </p:spTree>
    <p:extLst>
      <p:ext uri="{BB962C8B-B14F-4D97-AF65-F5344CB8AC3E}">
        <p14:creationId xmlns:p14="http://schemas.microsoft.com/office/powerpoint/2010/main" val="15071687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E253-6C44-3EE5-98B0-E0F819EDD22B}"/>
              </a:ext>
            </a:extLst>
          </p:cNvPr>
          <p:cNvSpPr>
            <a:spLocks noGrp="1"/>
          </p:cNvSpPr>
          <p:nvPr>
            <p:ph type="title"/>
          </p:nvPr>
        </p:nvSpPr>
        <p:spPr>
          <a:xfrm>
            <a:off x="839788" y="365126"/>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56FBA1E8-6202-DBAF-11C0-A7EFF37CC636}"/>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522382-7C18-6E77-CA77-E59A3159389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F587A4F9-E535-20A9-5BBE-E563961150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F36AB9-0759-0DF7-9F33-45E5832D73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18F0578E-E9E4-66E0-3B7F-65B6855C77D0}"/>
              </a:ext>
            </a:extLst>
          </p:cNvPr>
          <p:cNvSpPr>
            <a:spLocks noGrp="1"/>
          </p:cNvSpPr>
          <p:nvPr>
            <p:ph type="dt" sz="half" idx="10"/>
          </p:nvPr>
        </p:nvSpPr>
        <p:spPr/>
        <p:txBody>
          <a:bodyPr/>
          <a:lstStyle/>
          <a:p>
            <a:fld id="{1D8BD707-D9CF-40AE-B4C6-C98DA3205C09}" type="datetimeFigureOut">
              <a:rPr lang="en-US" smtClean="0"/>
              <a:t>9/27/2024</a:t>
            </a:fld>
            <a:endParaRPr lang="en-US"/>
          </a:p>
        </p:txBody>
      </p:sp>
      <p:sp>
        <p:nvSpPr>
          <p:cNvPr id="8" name="Footer Placeholder 7">
            <a:extLst>
              <a:ext uri="{FF2B5EF4-FFF2-40B4-BE49-F238E27FC236}">
                <a16:creationId xmlns:a16="http://schemas.microsoft.com/office/drawing/2014/main" id="{41187F1A-8F63-FE2F-8EB2-1908DE94967A}"/>
              </a:ext>
            </a:extLst>
          </p:cNvPr>
          <p:cNvSpPr>
            <a:spLocks noGrp="1"/>
          </p:cNvSpPr>
          <p:nvPr>
            <p:ph type="ftr" sz="quarter" idx="11"/>
          </p:nvPr>
        </p:nvSpPr>
        <p:spPr/>
        <p:txBody>
          <a:bodyPr/>
          <a:lstStyle/>
          <a:p>
            <a:endParaRPr lang="en-CY"/>
          </a:p>
        </p:txBody>
      </p:sp>
      <p:sp>
        <p:nvSpPr>
          <p:cNvPr id="9" name="Slide Number Placeholder 8">
            <a:extLst>
              <a:ext uri="{FF2B5EF4-FFF2-40B4-BE49-F238E27FC236}">
                <a16:creationId xmlns:a16="http://schemas.microsoft.com/office/drawing/2014/main" id="{173E7E7B-D394-62C1-FFD9-5D01D4352C83}"/>
              </a:ext>
            </a:extLst>
          </p:cNvPr>
          <p:cNvSpPr>
            <a:spLocks noGrp="1"/>
          </p:cNvSpPr>
          <p:nvPr>
            <p:ph type="sldNum" sz="quarter" idx="12"/>
          </p:nvPr>
        </p:nvSpPr>
        <p:spPr/>
        <p:txBody>
          <a:bodyPr/>
          <a:lstStyle/>
          <a:p>
            <a:pPr marL="25401">
              <a:lnSpc>
                <a:spcPts val="2477"/>
              </a:lnSpc>
            </a:pPr>
            <a:fld id="{81D60167-4931-47E6-BA6A-407CBD079E47}" type="slidenum">
              <a:rPr lang="en-CY" spc="-163" smtClean="0">
                <a:solidFill>
                  <a:srgbClr val="A1A1A1"/>
                </a:solidFill>
              </a:rPr>
              <a:pPr marL="25401">
                <a:lnSpc>
                  <a:spcPts val="2477"/>
                </a:lnSpc>
              </a:pPr>
              <a:t>‹#›</a:t>
            </a:fld>
            <a:endParaRPr lang="en-CY" spc="-163" dirty="0">
              <a:solidFill>
                <a:srgbClr val="A1A1A1"/>
              </a:solidFill>
            </a:endParaRPr>
          </a:p>
        </p:txBody>
      </p:sp>
    </p:spTree>
    <p:extLst>
      <p:ext uri="{BB962C8B-B14F-4D97-AF65-F5344CB8AC3E}">
        <p14:creationId xmlns:p14="http://schemas.microsoft.com/office/powerpoint/2010/main" val="1450306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2E136-8D77-A1B2-169D-C9AC2DC2283E}"/>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EEEB4A35-8BE9-EFFB-DB78-73E5A337CD24}"/>
              </a:ext>
            </a:extLst>
          </p:cNvPr>
          <p:cNvSpPr>
            <a:spLocks noGrp="1"/>
          </p:cNvSpPr>
          <p:nvPr>
            <p:ph type="dt" sz="half" idx="10"/>
          </p:nvPr>
        </p:nvSpPr>
        <p:spPr/>
        <p:txBody>
          <a:bodyPr/>
          <a:lstStyle/>
          <a:p>
            <a:fld id="{1D8BD707-D9CF-40AE-B4C6-C98DA3205C09}" type="datetimeFigureOut">
              <a:rPr lang="en-US" smtClean="0"/>
              <a:t>9/27/2024</a:t>
            </a:fld>
            <a:endParaRPr lang="en-US"/>
          </a:p>
        </p:txBody>
      </p:sp>
      <p:sp>
        <p:nvSpPr>
          <p:cNvPr id="4" name="Footer Placeholder 3">
            <a:extLst>
              <a:ext uri="{FF2B5EF4-FFF2-40B4-BE49-F238E27FC236}">
                <a16:creationId xmlns:a16="http://schemas.microsoft.com/office/drawing/2014/main" id="{83F63E86-52F9-FDBA-820C-524837138033}"/>
              </a:ext>
            </a:extLst>
          </p:cNvPr>
          <p:cNvSpPr>
            <a:spLocks noGrp="1"/>
          </p:cNvSpPr>
          <p:nvPr>
            <p:ph type="ftr" sz="quarter" idx="11"/>
          </p:nvPr>
        </p:nvSpPr>
        <p:spPr/>
        <p:txBody>
          <a:bodyPr/>
          <a:lstStyle/>
          <a:p>
            <a:endParaRPr lang="en-CY"/>
          </a:p>
        </p:txBody>
      </p:sp>
      <p:sp>
        <p:nvSpPr>
          <p:cNvPr id="5" name="Slide Number Placeholder 4">
            <a:extLst>
              <a:ext uri="{FF2B5EF4-FFF2-40B4-BE49-F238E27FC236}">
                <a16:creationId xmlns:a16="http://schemas.microsoft.com/office/drawing/2014/main" id="{5493F69B-61A7-390E-FA30-BDD8D030CAB3}"/>
              </a:ext>
            </a:extLst>
          </p:cNvPr>
          <p:cNvSpPr>
            <a:spLocks noGrp="1"/>
          </p:cNvSpPr>
          <p:nvPr>
            <p:ph type="sldNum" sz="quarter" idx="12"/>
          </p:nvPr>
        </p:nvSpPr>
        <p:spPr/>
        <p:txBody>
          <a:bodyPr/>
          <a:lstStyle/>
          <a:p>
            <a:pPr marL="25401">
              <a:lnSpc>
                <a:spcPts val="2477"/>
              </a:lnSpc>
            </a:pPr>
            <a:fld id="{81D60167-4931-47E6-BA6A-407CBD079E47}" type="slidenum">
              <a:rPr lang="en-CY" spc="-163" smtClean="0">
                <a:solidFill>
                  <a:srgbClr val="A1A1A1"/>
                </a:solidFill>
              </a:rPr>
              <a:pPr marL="25401">
                <a:lnSpc>
                  <a:spcPts val="2477"/>
                </a:lnSpc>
              </a:pPr>
              <a:t>‹#›</a:t>
            </a:fld>
            <a:endParaRPr lang="en-CY" spc="-163" dirty="0">
              <a:solidFill>
                <a:srgbClr val="A1A1A1"/>
              </a:solidFill>
            </a:endParaRPr>
          </a:p>
        </p:txBody>
      </p:sp>
    </p:spTree>
    <p:extLst>
      <p:ext uri="{BB962C8B-B14F-4D97-AF65-F5344CB8AC3E}">
        <p14:creationId xmlns:p14="http://schemas.microsoft.com/office/powerpoint/2010/main" val="4084996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F81FB7-901C-FD95-F548-0181EA16399D}"/>
              </a:ext>
            </a:extLst>
          </p:cNvPr>
          <p:cNvSpPr>
            <a:spLocks noGrp="1"/>
          </p:cNvSpPr>
          <p:nvPr>
            <p:ph type="dt" sz="half" idx="10"/>
          </p:nvPr>
        </p:nvSpPr>
        <p:spPr/>
        <p:txBody>
          <a:bodyPr/>
          <a:lstStyle/>
          <a:p>
            <a:fld id="{1D8BD707-D9CF-40AE-B4C6-C98DA3205C09}" type="datetimeFigureOut">
              <a:rPr lang="en-US" smtClean="0"/>
              <a:t>9/27/2024</a:t>
            </a:fld>
            <a:endParaRPr lang="en-US"/>
          </a:p>
        </p:txBody>
      </p:sp>
      <p:sp>
        <p:nvSpPr>
          <p:cNvPr id="3" name="Footer Placeholder 2">
            <a:extLst>
              <a:ext uri="{FF2B5EF4-FFF2-40B4-BE49-F238E27FC236}">
                <a16:creationId xmlns:a16="http://schemas.microsoft.com/office/drawing/2014/main" id="{B19010C8-5386-A84E-A8D1-537A9AD09F5D}"/>
              </a:ext>
            </a:extLst>
          </p:cNvPr>
          <p:cNvSpPr>
            <a:spLocks noGrp="1"/>
          </p:cNvSpPr>
          <p:nvPr>
            <p:ph type="ftr" sz="quarter" idx="11"/>
          </p:nvPr>
        </p:nvSpPr>
        <p:spPr/>
        <p:txBody>
          <a:bodyPr/>
          <a:lstStyle/>
          <a:p>
            <a:endParaRPr lang="en-CY"/>
          </a:p>
        </p:txBody>
      </p:sp>
      <p:sp>
        <p:nvSpPr>
          <p:cNvPr id="4" name="Slide Number Placeholder 3">
            <a:extLst>
              <a:ext uri="{FF2B5EF4-FFF2-40B4-BE49-F238E27FC236}">
                <a16:creationId xmlns:a16="http://schemas.microsoft.com/office/drawing/2014/main" id="{747C1DD9-EE4B-FC17-0AEA-84BCE18D6D16}"/>
              </a:ext>
            </a:extLst>
          </p:cNvPr>
          <p:cNvSpPr>
            <a:spLocks noGrp="1"/>
          </p:cNvSpPr>
          <p:nvPr>
            <p:ph type="sldNum" sz="quarter" idx="12"/>
          </p:nvPr>
        </p:nvSpPr>
        <p:spPr/>
        <p:txBody>
          <a:bodyPr/>
          <a:lstStyle/>
          <a:p>
            <a:pPr marL="25401">
              <a:lnSpc>
                <a:spcPts val="2477"/>
              </a:lnSpc>
            </a:pPr>
            <a:fld id="{81D60167-4931-47E6-BA6A-407CBD079E47}" type="slidenum">
              <a:rPr lang="en-CY" spc="-163" smtClean="0">
                <a:solidFill>
                  <a:srgbClr val="A1A1A1"/>
                </a:solidFill>
              </a:rPr>
              <a:pPr marL="25401">
                <a:lnSpc>
                  <a:spcPts val="2477"/>
                </a:lnSpc>
              </a:pPr>
              <a:t>‹#›</a:t>
            </a:fld>
            <a:endParaRPr lang="en-CY" spc="-163" dirty="0">
              <a:solidFill>
                <a:srgbClr val="A1A1A1"/>
              </a:solidFill>
            </a:endParaRPr>
          </a:p>
        </p:txBody>
      </p:sp>
    </p:spTree>
    <p:extLst>
      <p:ext uri="{BB962C8B-B14F-4D97-AF65-F5344CB8AC3E}">
        <p14:creationId xmlns:p14="http://schemas.microsoft.com/office/powerpoint/2010/main" val="1121199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0633F-B5A2-55B5-FCA6-5A370B7FE026}"/>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A2D91F2D-253B-DB15-4127-99EC9473550B}"/>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3B3314C5-7ADA-8DD4-2F0E-7A39D36A676C}"/>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0FED7F-F454-EB1C-DD00-35C33E0C3A04}"/>
              </a:ext>
            </a:extLst>
          </p:cNvPr>
          <p:cNvSpPr>
            <a:spLocks noGrp="1"/>
          </p:cNvSpPr>
          <p:nvPr>
            <p:ph type="dt" sz="half" idx="10"/>
          </p:nvPr>
        </p:nvSpPr>
        <p:spPr/>
        <p:txBody>
          <a:bodyPr/>
          <a:lstStyle/>
          <a:p>
            <a:fld id="{1D8BD707-D9CF-40AE-B4C6-C98DA3205C09}" type="datetimeFigureOut">
              <a:rPr lang="en-US" smtClean="0"/>
              <a:t>9/27/2024</a:t>
            </a:fld>
            <a:endParaRPr lang="en-US"/>
          </a:p>
        </p:txBody>
      </p:sp>
      <p:sp>
        <p:nvSpPr>
          <p:cNvPr id="6" name="Footer Placeholder 5">
            <a:extLst>
              <a:ext uri="{FF2B5EF4-FFF2-40B4-BE49-F238E27FC236}">
                <a16:creationId xmlns:a16="http://schemas.microsoft.com/office/drawing/2014/main" id="{16B66F3D-AE93-F8F1-960C-865E8E020240}"/>
              </a:ext>
            </a:extLst>
          </p:cNvPr>
          <p:cNvSpPr>
            <a:spLocks noGrp="1"/>
          </p:cNvSpPr>
          <p:nvPr>
            <p:ph type="ftr" sz="quarter" idx="11"/>
          </p:nvPr>
        </p:nvSpPr>
        <p:spPr/>
        <p:txBody>
          <a:bodyPr/>
          <a:lstStyle/>
          <a:p>
            <a:endParaRPr lang="en-CY"/>
          </a:p>
        </p:txBody>
      </p:sp>
      <p:sp>
        <p:nvSpPr>
          <p:cNvPr id="7" name="Slide Number Placeholder 6">
            <a:extLst>
              <a:ext uri="{FF2B5EF4-FFF2-40B4-BE49-F238E27FC236}">
                <a16:creationId xmlns:a16="http://schemas.microsoft.com/office/drawing/2014/main" id="{9B954B73-0B37-FD0F-3F43-396D306DE771}"/>
              </a:ext>
            </a:extLst>
          </p:cNvPr>
          <p:cNvSpPr>
            <a:spLocks noGrp="1"/>
          </p:cNvSpPr>
          <p:nvPr>
            <p:ph type="sldNum" sz="quarter" idx="12"/>
          </p:nvPr>
        </p:nvSpPr>
        <p:spPr/>
        <p:txBody>
          <a:bodyPr/>
          <a:lstStyle/>
          <a:p>
            <a:pPr marL="25401">
              <a:lnSpc>
                <a:spcPts val="2477"/>
              </a:lnSpc>
            </a:pPr>
            <a:fld id="{81D60167-4931-47E6-BA6A-407CBD079E47}" type="slidenum">
              <a:rPr lang="en-CY" spc="-163" smtClean="0">
                <a:solidFill>
                  <a:srgbClr val="A1A1A1"/>
                </a:solidFill>
              </a:rPr>
              <a:pPr marL="25401">
                <a:lnSpc>
                  <a:spcPts val="2477"/>
                </a:lnSpc>
              </a:pPr>
              <a:t>‹#›</a:t>
            </a:fld>
            <a:endParaRPr lang="en-CY" spc="-163" dirty="0">
              <a:solidFill>
                <a:srgbClr val="A1A1A1"/>
              </a:solidFill>
            </a:endParaRPr>
          </a:p>
        </p:txBody>
      </p:sp>
    </p:spTree>
    <p:extLst>
      <p:ext uri="{BB962C8B-B14F-4D97-AF65-F5344CB8AC3E}">
        <p14:creationId xmlns:p14="http://schemas.microsoft.com/office/powerpoint/2010/main" val="2261682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62443-B68A-A649-B0BD-4B334F9B412C}"/>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42B462A9-6CB7-8956-7868-6A05B2E96057}"/>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LID4096"/>
          </a:p>
        </p:txBody>
      </p:sp>
      <p:sp>
        <p:nvSpPr>
          <p:cNvPr id="4" name="Text Placeholder 3">
            <a:extLst>
              <a:ext uri="{FF2B5EF4-FFF2-40B4-BE49-F238E27FC236}">
                <a16:creationId xmlns:a16="http://schemas.microsoft.com/office/drawing/2014/main" id="{23696010-CB7D-0A3D-7B32-7B2DCCF5366B}"/>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3F3E67-AD25-63E1-BB54-EDE811F78719}"/>
              </a:ext>
            </a:extLst>
          </p:cNvPr>
          <p:cNvSpPr>
            <a:spLocks noGrp="1"/>
          </p:cNvSpPr>
          <p:nvPr>
            <p:ph type="dt" sz="half" idx="10"/>
          </p:nvPr>
        </p:nvSpPr>
        <p:spPr/>
        <p:txBody>
          <a:bodyPr/>
          <a:lstStyle/>
          <a:p>
            <a:fld id="{583739A1-67A5-4ECF-A5A3-2F2D953969A7}" type="datetimeFigureOut">
              <a:rPr lang="en-US" smtClean="0"/>
              <a:t>9/27/2024</a:t>
            </a:fld>
            <a:endParaRPr lang="en-US"/>
          </a:p>
        </p:txBody>
      </p:sp>
      <p:sp>
        <p:nvSpPr>
          <p:cNvPr id="6" name="Footer Placeholder 5">
            <a:extLst>
              <a:ext uri="{FF2B5EF4-FFF2-40B4-BE49-F238E27FC236}">
                <a16:creationId xmlns:a16="http://schemas.microsoft.com/office/drawing/2014/main" id="{57BB8168-3ABA-096A-4FDC-82C053084EA7}"/>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0921E928-32DF-84BF-0B47-CFE8B3746D96}"/>
              </a:ext>
            </a:extLst>
          </p:cNvPr>
          <p:cNvSpPr>
            <a:spLocks noGrp="1"/>
          </p:cNvSpPr>
          <p:nvPr>
            <p:ph type="sldNum" sz="quarter" idx="12"/>
          </p:nvPr>
        </p:nvSpPr>
        <p:spPr/>
        <p:txBody>
          <a:bodyPr/>
          <a:lstStyle/>
          <a:p>
            <a:fld id="{5DD884B4-E612-4AF0-8F47-156D461C1A6D}" type="slidenum">
              <a:rPr lang="en-US" smtClean="0"/>
              <a:t>‹#›</a:t>
            </a:fld>
            <a:endParaRPr lang="en-US"/>
          </a:p>
        </p:txBody>
      </p:sp>
    </p:spTree>
    <p:extLst>
      <p:ext uri="{BB962C8B-B14F-4D97-AF65-F5344CB8AC3E}">
        <p14:creationId xmlns:p14="http://schemas.microsoft.com/office/powerpoint/2010/main" val="161669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15504-B2A2-E4AE-2DC9-88DDE1AC722D}"/>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FF6C5BF6-B257-3D19-D648-F97E4725CC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596702C8-C2BC-7669-B493-662C908D7130}"/>
              </a:ext>
            </a:extLst>
          </p:cNvPr>
          <p:cNvSpPr>
            <a:spLocks noGrp="1"/>
          </p:cNvSpPr>
          <p:nvPr>
            <p:ph type="dt" sz="half" idx="10"/>
          </p:nvPr>
        </p:nvSpPr>
        <p:spPr/>
        <p:txBody>
          <a:bodyPr/>
          <a:lstStyle/>
          <a:p>
            <a:fld id="{1D8BD707-D9CF-40AE-B4C6-C98DA3205C09}" type="datetimeFigureOut">
              <a:rPr lang="en-US" smtClean="0"/>
              <a:t>9/27/2024</a:t>
            </a:fld>
            <a:endParaRPr lang="en-US"/>
          </a:p>
        </p:txBody>
      </p:sp>
      <p:sp>
        <p:nvSpPr>
          <p:cNvPr id="5" name="Footer Placeholder 4">
            <a:extLst>
              <a:ext uri="{FF2B5EF4-FFF2-40B4-BE49-F238E27FC236}">
                <a16:creationId xmlns:a16="http://schemas.microsoft.com/office/drawing/2014/main" id="{59DD9468-7680-9C68-39A0-8B5B97F2A324}"/>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98BC2E68-93AF-ADD1-CBD1-28FAB95FD30E}"/>
              </a:ext>
            </a:extLst>
          </p:cNvPr>
          <p:cNvSpPr>
            <a:spLocks noGrp="1"/>
          </p:cNvSpPr>
          <p:nvPr>
            <p:ph type="sldNum" sz="quarter" idx="12"/>
          </p:nvPr>
        </p:nvSpPr>
        <p:spPr/>
        <p:txBody>
          <a:bodyPr/>
          <a:lstStyle/>
          <a:p>
            <a:pPr marL="25401">
              <a:lnSpc>
                <a:spcPts val="2477"/>
              </a:lnSpc>
            </a:pPr>
            <a:fld id="{81D60167-4931-47E6-BA6A-407CBD079E47}" type="slidenum">
              <a:rPr lang="en-CY" spc="-163" smtClean="0">
                <a:solidFill>
                  <a:srgbClr val="A1A1A1"/>
                </a:solidFill>
              </a:rPr>
              <a:pPr marL="25401">
                <a:lnSpc>
                  <a:spcPts val="2477"/>
                </a:lnSpc>
              </a:pPr>
              <a:t>‹#›</a:t>
            </a:fld>
            <a:endParaRPr lang="en-CY" spc="-163" dirty="0">
              <a:solidFill>
                <a:srgbClr val="A1A1A1"/>
              </a:solidFill>
            </a:endParaRPr>
          </a:p>
        </p:txBody>
      </p:sp>
    </p:spTree>
    <p:extLst>
      <p:ext uri="{BB962C8B-B14F-4D97-AF65-F5344CB8AC3E}">
        <p14:creationId xmlns:p14="http://schemas.microsoft.com/office/powerpoint/2010/main" val="596642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E32DBC-A306-F2BA-454E-F12566F3DF46}"/>
              </a:ext>
            </a:extLst>
          </p:cNvPr>
          <p:cNvSpPr>
            <a:spLocks noGrp="1"/>
          </p:cNvSpPr>
          <p:nvPr>
            <p:ph type="title" orient="vert"/>
          </p:nvPr>
        </p:nvSpPr>
        <p:spPr>
          <a:xfrm>
            <a:off x="8724900" y="365126"/>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FF7771F6-C0B9-2E37-C799-D5CD8C146962}"/>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D7DD3080-3837-D325-A792-B7678EC8D196}"/>
              </a:ext>
            </a:extLst>
          </p:cNvPr>
          <p:cNvSpPr>
            <a:spLocks noGrp="1"/>
          </p:cNvSpPr>
          <p:nvPr>
            <p:ph type="dt" sz="half" idx="10"/>
          </p:nvPr>
        </p:nvSpPr>
        <p:spPr/>
        <p:txBody>
          <a:bodyPr/>
          <a:lstStyle/>
          <a:p>
            <a:fld id="{1D8BD707-D9CF-40AE-B4C6-C98DA3205C09}" type="datetimeFigureOut">
              <a:rPr lang="en-US" smtClean="0"/>
              <a:t>9/27/2024</a:t>
            </a:fld>
            <a:endParaRPr lang="en-US"/>
          </a:p>
        </p:txBody>
      </p:sp>
      <p:sp>
        <p:nvSpPr>
          <p:cNvPr id="5" name="Footer Placeholder 4">
            <a:extLst>
              <a:ext uri="{FF2B5EF4-FFF2-40B4-BE49-F238E27FC236}">
                <a16:creationId xmlns:a16="http://schemas.microsoft.com/office/drawing/2014/main" id="{7FF72E55-2310-647B-6157-2359F94A5CBC}"/>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5DD2A6DA-1B68-9688-3527-18025C5801D5}"/>
              </a:ext>
            </a:extLst>
          </p:cNvPr>
          <p:cNvSpPr>
            <a:spLocks noGrp="1"/>
          </p:cNvSpPr>
          <p:nvPr>
            <p:ph type="sldNum" sz="quarter" idx="12"/>
          </p:nvPr>
        </p:nvSpPr>
        <p:spPr/>
        <p:txBody>
          <a:bodyPr/>
          <a:lstStyle/>
          <a:p>
            <a:pPr marL="25401">
              <a:lnSpc>
                <a:spcPts val="2477"/>
              </a:lnSpc>
            </a:pPr>
            <a:fld id="{81D60167-4931-47E6-BA6A-407CBD079E47}" type="slidenum">
              <a:rPr lang="en-CY" spc="-163" smtClean="0">
                <a:solidFill>
                  <a:srgbClr val="A1A1A1"/>
                </a:solidFill>
              </a:rPr>
              <a:pPr marL="25401">
                <a:lnSpc>
                  <a:spcPts val="2477"/>
                </a:lnSpc>
              </a:pPr>
              <a:t>‹#›</a:t>
            </a:fld>
            <a:endParaRPr lang="en-CY" spc="-163" dirty="0">
              <a:solidFill>
                <a:srgbClr val="A1A1A1"/>
              </a:solidFill>
            </a:endParaRPr>
          </a:p>
        </p:txBody>
      </p:sp>
    </p:spTree>
    <p:extLst>
      <p:ext uri="{BB962C8B-B14F-4D97-AF65-F5344CB8AC3E}">
        <p14:creationId xmlns:p14="http://schemas.microsoft.com/office/powerpoint/2010/main" val="1943156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A1469-1ACF-4C3B-A67E-139FA8096554}"/>
              </a:ext>
            </a:extLst>
          </p:cNvPr>
          <p:cNvSpPr>
            <a:spLocks noGrp="1"/>
          </p:cNvSpPr>
          <p:nvPr>
            <p:ph type="title"/>
          </p:nvPr>
        </p:nvSpPr>
        <p:spPr/>
        <p:txBody>
          <a:bodyPr/>
          <a:lstStyle/>
          <a:p>
            <a:r>
              <a:rPr lang="en-US"/>
              <a:t>Click to edit Master title style</a:t>
            </a:r>
            <a:endParaRPr lang="en-CY"/>
          </a:p>
        </p:txBody>
      </p:sp>
      <p:sp>
        <p:nvSpPr>
          <p:cNvPr id="3" name="Content Placeholder 2">
            <a:extLst>
              <a:ext uri="{FF2B5EF4-FFF2-40B4-BE49-F238E27FC236}">
                <a16:creationId xmlns:a16="http://schemas.microsoft.com/office/drawing/2014/main" id="{9DC9581C-2704-4EEB-8780-D411AF4546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Tree>
    <p:extLst>
      <p:ext uri="{BB962C8B-B14F-4D97-AF65-F5344CB8AC3E}">
        <p14:creationId xmlns:p14="http://schemas.microsoft.com/office/powerpoint/2010/main" val="915953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1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53600" y="158744"/>
            <a:ext cx="10515600" cy="439200"/>
          </a:xfrm>
        </p:spPr>
        <p:txBody>
          <a:bodyPr>
            <a:noAutofit/>
          </a:bodyPr>
          <a:lstStyle>
            <a:lvl1pPr>
              <a:defRPr sz="2600" b="1"/>
            </a:lvl1pPr>
          </a:lstStyle>
          <a:p>
            <a:r>
              <a:rPr lang="en-US" dirty="0"/>
              <a:t>CLICK TO EDIT MASTER TITLE STYLE</a:t>
            </a:r>
          </a:p>
        </p:txBody>
      </p:sp>
      <p:sp>
        <p:nvSpPr>
          <p:cNvPr id="6" name="Text Placeholder 6"/>
          <p:cNvSpPr>
            <a:spLocks noGrp="1"/>
          </p:cNvSpPr>
          <p:nvPr>
            <p:ph type="body" sz="quarter" idx="13"/>
          </p:nvPr>
        </p:nvSpPr>
        <p:spPr>
          <a:xfrm>
            <a:off x="151937" y="583128"/>
            <a:ext cx="6728884" cy="583200"/>
          </a:xfrm>
        </p:spPr>
        <p:txBody>
          <a:bodyPr>
            <a:normAutofit/>
          </a:bodyPr>
          <a:lstStyle>
            <a:lvl1pPr marL="0" indent="0">
              <a:buNone/>
              <a:defRPr sz="2000"/>
            </a:lvl1pPr>
          </a:lstStyle>
          <a:p>
            <a:pPr lvl="0"/>
            <a:r>
              <a:rPr lang="en-GB"/>
              <a:t>Click to edit Master text styles</a:t>
            </a:r>
          </a:p>
        </p:txBody>
      </p:sp>
    </p:spTree>
    <p:extLst>
      <p:ext uri="{BB962C8B-B14F-4D97-AF65-F5344CB8AC3E}">
        <p14:creationId xmlns:p14="http://schemas.microsoft.com/office/powerpoint/2010/main" val="3802501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EF060-FA16-409D-87A2-145EBE7BB116}"/>
              </a:ext>
            </a:extLst>
          </p:cNvPr>
          <p:cNvSpPr>
            <a:spLocks noGrp="1"/>
          </p:cNvSpPr>
          <p:nvPr>
            <p:ph type="title"/>
          </p:nvPr>
        </p:nvSpPr>
        <p:spPr/>
        <p:txBody>
          <a:bodyPr/>
          <a:lstStyle/>
          <a:p>
            <a:r>
              <a:rPr lang="en-US"/>
              <a:t>Click to edit Master title style</a:t>
            </a:r>
            <a:endParaRPr lang="en-CY"/>
          </a:p>
        </p:txBody>
      </p:sp>
      <p:sp>
        <p:nvSpPr>
          <p:cNvPr id="3" name="Content Placeholder 2">
            <a:extLst>
              <a:ext uri="{FF2B5EF4-FFF2-40B4-BE49-F238E27FC236}">
                <a16:creationId xmlns:a16="http://schemas.microsoft.com/office/drawing/2014/main" id="{C1205D7F-C471-4CD3-924D-9D7053365E37}"/>
              </a:ext>
            </a:extLst>
          </p:cNvPr>
          <p:cNvSpPr>
            <a:spLocks noGrp="1"/>
          </p:cNvSpPr>
          <p:nvPr>
            <p:ph sz="half" idx="1"/>
          </p:nvPr>
        </p:nvSpPr>
        <p:spPr>
          <a:xfrm>
            <a:off x="838200" y="1414569"/>
            <a:ext cx="5181600" cy="47623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Y" dirty="0"/>
          </a:p>
        </p:txBody>
      </p:sp>
      <p:sp>
        <p:nvSpPr>
          <p:cNvPr id="4" name="Content Placeholder 3">
            <a:extLst>
              <a:ext uri="{FF2B5EF4-FFF2-40B4-BE49-F238E27FC236}">
                <a16:creationId xmlns:a16="http://schemas.microsoft.com/office/drawing/2014/main" id="{7513C819-8A49-4875-8D83-072ED724926C}"/>
              </a:ext>
            </a:extLst>
          </p:cNvPr>
          <p:cNvSpPr>
            <a:spLocks noGrp="1"/>
          </p:cNvSpPr>
          <p:nvPr>
            <p:ph sz="half" idx="2"/>
          </p:nvPr>
        </p:nvSpPr>
        <p:spPr>
          <a:xfrm>
            <a:off x="6172200" y="1414569"/>
            <a:ext cx="5181600" cy="47623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Y" dirty="0"/>
          </a:p>
        </p:txBody>
      </p:sp>
    </p:spTree>
    <p:extLst>
      <p:ext uri="{BB962C8B-B14F-4D97-AF65-F5344CB8AC3E}">
        <p14:creationId xmlns:p14="http://schemas.microsoft.com/office/powerpoint/2010/main" val="340124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23B3-3207-4E79-AF3C-273B93A64C1F}"/>
              </a:ext>
            </a:extLst>
          </p:cNvPr>
          <p:cNvSpPr>
            <a:spLocks noGrp="1"/>
          </p:cNvSpPr>
          <p:nvPr>
            <p:ph type="title"/>
          </p:nvPr>
        </p:nvSpPr>
        <p:spPr/>
        <p:txBody>
          <a:bodyPr/>
          <a:lstStyle/>
          <a:p>
            <a:r>
              <a:rPr lang="en-US"/>
              <a:t>Click to edit Master title style</a:t>
            </a:r>
            <a:endParaRPr lang="en-CY"/>
          </a:p>
        </p:txBody>
      </p:sp>
    </p:spTree>
    <p:extLst>
      <p:ext uri="{BB962C8B-B14F-4D97-AF65-F5344CB8AC3E}">
        <p14:creationId xmlns:p14="http://schemas.microsoft.com/office/powerpoint/2010/main" val="832544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379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B379-78F7-4CE3-9656-DCA8E0DBD6E2}"/>
              </a:ext>
            </a:extLst>
          </p:cNvPr>
          <p:cNvSpPr>
            <a:spLocks noGrp="1"/>
          </p:cNvSpPr>
          <p:nvPr>
            <p:ph type="title" hasCustomPrompt="1"/>
          </p:nvPr>
        </p:nvSpPr>
        <p:spPr>
          <a:xfrm>
            <a:off x="831850" y="3310090"/>
            <a:ext cx="10515600" cy="1252385"/>
          </a:xfrm>
        </p:spPr>
        <p:txBody>
          <a:bodyPr anchor="b"/>
          <a:lstStyle>
            <a:lvl1pPr>
              <a:defRPr sz="6000"/>
            </a:lvl1pPr>
          </a:lstStyle>
          <a:p>
            <a:r>
              <a:rPr lang="el-GR" dirty="0"/>
              <a:t>Σας ευχαριστώ</a:t>
            </a:r>
            <a:endParaRPr lang="en-CY" dirty="0"/>
          </a:p>
        </p:txBody>
      </p:sp>
      <p:sp>
        <p:nvSpPr>
          <p:cNvPr id="3" name="Text Placeholder 2">
            <a:extLst>
              <a:ext uri="{FF2B5EF4-FFF2-40B4-BE49-F238E27FC236}">
                <a16:creationId xmlns:a16="http://schemas.microsoft.com/office/drawing/2014/main" id="{38FF1F65-24E5-4369-9129-B395D86F6F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4" name="Picture 3">
            <a:extLst>
              <a:ext uri="{FF2B5EF4-FFF2-40B4-BE49-F238E27FC236}">
                <a16:creationId xmlns:a16="http://schemas.microsoft.com/office/drawing/2014/main" id="{062E94B7-1C55-5A0E-649E-D1A87F07A71D}"/>
              </a:ext>
            </a:extLst>
          </p:cNvPr>
          <p:cNvPicPr>
            <a:picLocks noChangeAspect="1"/>
          </p:cNvPicPr>
          <p:nvPr userDrawn="1"/>
        </p:nvPicPr>
        <p:blipFill>
          <a:blip r:embed="rId2" cstate="hq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4611299" y="149860"/>
            <a:ext cx="1922850" cy="1920240"/>
          </a:xfrm>
          <a:prstGeom prst="rect">
            <a:avLst/>
          </a:prstGeom>
        </p:spPr>
      </p:pic>
      <p:pic>
        <p:nvPicPr>
          <p:cNvPr id="5" name="Picture 4" descr="Logo, company name&#10;&#10;Description automatically generated">
            <a:extLst>
              <a:ext uri="{FF2B5EF4-FFF2-40B4-BE49-F238E27FC236}">
                <a16:creationId xmlns:a16="http://schemas.microsoft.com/office/drawing/2014/main" id="{E3A22246-7CC0-70C7-87BB-AB1C5DA704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88033" y="368011"/>
            <a:ext cx="1482725" cy="1376816"/>
          </a:xfrm>
          <a:prstGeom prst="rect">
            <a:avLst/>
          </a:prstGeom>
        </p:spPr>
      </p:pic>
      <p:pic>
        <p:nvPicPr>
          <p:cNvPr id="6" name="Picture 5" descr="Background pattern&#10;&#10;Description automatically generated">
            <a:extLst>
              <a:ext uri="{FF2B5EF4-FFF2-40B4-BE49-F238E27FC236}">
                <a16:creationId xmlns:a16="http://schemas.microsoft.com/office/drawing/2014/main" id="{E23E4693-6EF3-CD9C-332C-A1B0D9DFC98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31850" y="409126"/>
            <a:ext cx="1847395" cy="1335701"/>
          </a:xfrm>
          <a:prstGeom prst="rect">
            <a:avLst/>
          </a:prstGeom>
        </p:spPr>
      </p:pic>
    </p:spTree>
    <p:extLst>
      <p:ext uri="{BB962C8B-B14F-4D97-AF65-F5344CB8AC3E}">
        <p14:creationId xmlns:p14="http://schemas.microsoft.com/office/powerpoint/2010/main" val="2970705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EA1E-98C4-4A2E-AAC3-800E357DC9FE}"/>
              </a:ext>
            </a:extLst>
          </p:cNvPr>
          <p:cNvSpPr>
            <a:spLocks noGrp="1"/>
          </p:cNvSpPr>
          <p:nvPr>
            <p:ph type="ctrTitle"/>
          </p:nvPr>
        </p:nvSpPr>
        <p:spPr>
          <a:xfrm>
            <a:off x="1517904" y="1517904"/>
            <a:ext cx="9144000" cy="2798064"/>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A96B1FA-5AE6-4D57-B37B-4AA0216007F8}"/>
              </a:ext>
            </a:extLst>
          </p:cNvPr>
          <p:cNvSpPr>
            <a:spLocks noGrp="1"/>
          </p:cNvSpPr>
          <p:nvPr>
            <p:ph type="subTitle" idx="1"/>
          </p:nvPr>
        </p:nvSpPr>
        <p:spPr>
          <a:xfrm>
            <a:off x="1517904" y="4572000"/>
            <a:ext cx="9144000" cy="15270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01F49B66-DBC3-45EE-A6E1-DE10A6C186C8}"/>
              </a:ext>
            </a:extLst>
          </p:cNvPr>
          <p:cNvSpPr>
            <a:spLocks noGrp="1"/>
          </p:cNvSpPr>
          <p:nvPr>
            <p:ph type="dt" sz="half" idx="10"/>
          </p:nvPr>
        </p:nvSpPr>
        <p:spPr/>
        <p:txBody>
          <a:bodyPr/>
          <a:lstStyle/>
          <a:p>
            <a:pPr algn="r"/>
            <a:fld id="{64B8B07F-8187-4D67-8D26-0AF86EEC4F5E}" type="datetime1">
              <a:rPr lang="en-US" smtClean="0"/>
              <a:t>9/27/2024</a:t>
            </a:fld>
            <a:endParaRPr lang="en-US" dirty="0"/>
          </a:p>
        </p:txBody>
      </p:sp>
      <p:sp>
        <p:nvSpPr>
          <p:cNvPr id="8" name="Footer Placeholder 7">
            <a:extLst>
              <a:ext uri="{FF2B5EF4-FFF2-40B4-BE49-F238E27FC236}">
                <a16:creationId xmlns:a16="http://schemas.microsoft.com/office/drawing/2014/main" id="{241085F0-1967-4B4F-9824-58E9F2E05125}"/>
              </a:ext>
            </a:extLst>
          </p:cNvPr>
          <p:cNvSpPr>
            <a:spLocks noGrp="1"/>
          </p:cNvSpPr>
          <p:nvPr>
            <p:ph type="ftr" sz="quarter" idx="11"/>
          </p:nvPr>
        </p:nvSpPr>
        <p:spPr/>
        <p:txBody>
          <a:bodyPr/>
          <a:lstStyle/>
          <a:p>
            <a:endParaRPr lang="en-US" sz="1000" dirty="0"/>
          </a:p>
        </p:txBody>
      </p:sp>
      <p:sp>
        <p:nvSpPr>
          <p:cNvPr id="9" name="Slide Number Placeholder 8">
            <a:extLst>
              <a:ext uri="{FF2B5EF4-FFF2-40B4-BE49-F238E27FC236}">
                <a16:creationId xmlns:a16="http://schemas.microsoft.com/office/drawing/2014/main" id="{40AEDEE5-31B5-4868-8C16-47FF43E276A4}"/>
              </a:ext>
            </a:extLst>
          </p:cNvPr>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2012155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fld id="{91BDBF27-8397-4B21-A771-23584883689E}" type="datetime1">
              <a:rPr lang="en-US" smtClean="0"/>
              <a:t>9/27/2024</a:t>
            </a:fld>
            <a:endParaRPr lang="en-US"/>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20750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4978F9-187D-3B40-9D0B-A595FEA0FD6F}"/>
              </a:ext>
            </a:extLst>
          </p:cNvPr>
          <p:cNvPicPr>
            <a:picLocks noChangeAspect="1"/>
          </p:cNvPicPr>
          <p:nvPr userDrawn="1"/>
        </p:nvPicPr>
        <p:blipFill rotWithShape="1">
          <a:blip r:embed="rId9">
            <a:alphaModFix amt="10000"/>
            <a:extLst>
              <a:ext uri="{28A0092B-C50C-407E-A947-70E740481C1C}">
                <a14:useLocalDpi xmlns:a14="http://schemas.microsoft.com/office/drawing/2010/main" val="0"/>
              </a:ext>
            </a:extLst>
          </a:blip>
          <a:srcRect r="29869" b="47350"/>
          <a:stretch/>
        </p:blipFill>
        <p:spPr>
          <a:xfrm>
            <a:off x="3190241" y="109233"/>
            <a:ext cx="9001760" cy="6748768"/>
          </a:xfrm>
          <a:prstGeom prst="rect">
            <a:avLst/>
          </a:prstGeom>
        </p:spPr>
      </p:pic>
      <p:sp>
        <p:nvSpPr>
          <p:cNvPr id="2" name="Title Placeholder 1">
            <a:extLst>
              <a:ext uri="{FF2B5EF4-FFF2-40B4-BE49-F238E27FC236}">
                <a16:creationId xmlns:a16="http://schemas.microsoft.com/office/drawing/2014/main" id="{7CCBAFBC-F9A1-4434-98F5-D1BFE9CB56F4}"/>
              </a:ext>
            </a:extLst>
          </p:cNvPr>
          <p:cNvSpPr>
            <a:spLocks noGrp="1"/>
          </p:cNvSpPr>
          <p:nvPr>
            <p:ph type="title"/>
          </p:nvPr>
        </p:nvSpPr>
        <p:spPr>
          <a:xfrm>
            <a:off x="838200" y="365126"/>
            <a:ext cx="10515600" cy="870056"/>
          </a:xfrm>
          <a:prstGeom prst="rect">
            <a:avLst/>
          </a:prstGeom>
        </p:spPr>
        <p:txBody>
          <a:bodyPr vert="horz" lIns="91440" tIns="45720" rIns="91440" bIns="45720" rtlCol="0" anchor="ctr">
            <a:normAutofit/>
          </a:bodyPr>
          <a:lstStyle/>
          <a:p>
            <a:r>
              <a:rPr lang="en-US" dirty="0"/>
              <a:t>Click to edit Master title style</a:t>
            </a:r>
            <a:endParaRPr lang="en-CY" dirty="0"/>
          </a:p>
        </p:txBody>
      </p:sp>
      <p:sp>
        <p:nvSpPr>
          <p:cNvPr id="3" name="Text Placeholder 2">
            <a:extLst>
              <a:ext uri="{FF2B5EF4-FFF2-40B4-BE49-F238E27FC236}">
                <a16:creationId xmlns:a16="http://schemas.microsoft.com/office/drawing/2014/main" id="{B1EA1FEC-BA16-4150-ACA5-63CDB0CC1612}"/>
              </a:ext>
            </a:extLst>
          </p:cNvPr>
          <p:cNvSpPr>
            <a:spLocks noGrp="1"/>
          </p:cNvSpPr>
          <p:nvPr>
            <p:ph type="body" idx="1"/>
          </p:nvPr>
        </p:nvSpPr>
        <p:spPr>
          <a:xfrm>
            <a:off x="838200" y="1491076"/>
            <a:ext cx="10515600" cy="46858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Y" dirty="0"/>
          </a:p>
        </p:txBody>
      </p:sp>
    </p:spTree>
    <p:extLst>
      <p:ext uri="{BB962C8B-B14F-4D97-AF65-F5344CB8AC3E}">
        <p14:creationId xmlns:p14="http://schemas.microsoft.com/office/powerpoint/2010/main" val="3034719467"/>
      </p:ext>
    </p:extLst>
  </p:cSld>
  <p:clrMap bg1="lt1" tx1="dk1" bg2="lt2" tx2="dk2" accent1="accent1" accent2="accent2" accent3="accent3" accent4="accent4" accent5="accent5" accent6="accent6" hlink="hlink" folHlink="folHlink"/>
  <p:sldLayoutIdLst>
    <p:sldLayoutId id="2147483678" r:id="rId1"/>
    <p:sldLayoutId id="2147483685" r:id="rId2"/>
    <p:sldLayoutId id="2147483679" r:id="rId3"/>
    <p:sldLayoutId id="2147483681" r:id="rId4"/>
    <p:sldLayoutId id="2147483683" r:id="rId5"/>
    <p:sldLayoutId id="2147483684" r:id="rId6"/>
    <p:sldLayoutId id="2147483680" r:id="rId7"/>
  </p:sldLayoutIdLst>
  <p:txStyles>
    <p:titleStyle>
      <a:lvl1pPr algn="l" defTabSz="914400" rtl="0" eaLnBrk="1" latinLnBrk="0" hangingPunct="1">
        <a:lnSpc>
          <a:spcPct val="90000"/>
        </a:lnSpc>
        <a:spcBef>
          <a:spcPct val="0"/>
        </a:spcBef>
        <a:buNone/>
        <a:defRPr sz="4400" kern="1200">
          <a:solidFill>
            <a:schemeClr val="tx1"/>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fld id="{48F24314-2B5A-47B9-A634-4EF7F08FE0E6}" type="datetime1">
              <a:rPr lang="en-US" smtClean="0"/>
              <a:t>9/27/2024</a:t>
            </a:fld>
            <a:endParaRPr lang="en-US" dirty="0"/>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endParaRPr lang="en-US" sz="1000" dirty="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dirty="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7007584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ftr="0" dt="0"/>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6C82A-2B38-EB95-3EBD-38FEFEBE00AA}"/>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FBBF648E-DE2F-377F-4708-69D36C172DDC}"/>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D7436FEA-F640-4EE0-CDBB-2F321D41694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A664F-1621-459D-974B-1D23F495F297}" type="datetimeFigureOut">
              <a:rPr lang="en-US" smtClean="0"/>
              <a:t>9/27/2024</a:t>
            </a:fld>
            <a:endParaRPr lang="en-US"/>
          </a:p>
        </p:txBody>
      </p:sp>
      <p:sp>
        <p:nvSpPr>
          <p:cNvPr id="5" name="Footer Placeholder 4">
            <a:extLst>
              <a:ext uri="{FF2B5EF4-FFF2-40B4-BE49-F238E27FC236}">
                <a16:creationId xmlns:a16="http://schemas.microsoft.com/office/drawing/2014/main" id="{330143A7-BBEA-60EB-18DF-DC48AC7B707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CA281F-972A-C5D9-FD80-799BE4027BD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F8AC29-1318-48FC-AF61-16677EF46B96}" type="slidenum">
              <a:rPr lang="en-US" smtClean="0"/>
              <a:t>‹#›</a:t>
            </a:fld>
            <a:endParaRPr lang="en-US"/>
          </a:p>
        </p:txBody>
      </p:sp>
    </p:spTree>
    <p:extLst>
      <p:ext uri="{BB962C8B-B14F-4D97-AF65-F5344CB8AC3E}">
        <p14:creationId xmlns:p14="http://schemas.microsoft.com/office/powerpoint/2010/main" val="347678767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hyperlink" Target="https://vimeo.com/1008430989" TargetMode="Externa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6.svg"/><Relationship Id="rId5" Type="http://schemas.openxmlformats.org/officeDocument/2006/relationships/image" Target="../media/image30.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hyperlink" Target="mailto:lifecyzerowaste@gmail.com" TargetMode="External"/><Relationship Id="rId3" Type="http://schemas.openxmlformats.org/officeDocument/2006/relationships/image" Target="../media/image31.jpg"/><Relationship Id="rId7" Type="http://schemas.openxmlformats.org/officeDocument/2006/relationships/hyperlink" Target="mailto:jconstantinidou@environment.moa.gov.cy"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mailto:estylianopoulou@environment.moa.gov.cy" TargetMode="External"/><Relationship Id="rId5" Type="http://schemas.openxmlformats.org/officeDocument/2006/relationships/image" Target="../media/image33.pn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13.tiff"/><Relationship Id="rId4" Type="http://schemas.openxmlformats.org/officeDocument/2006/relationships/image" Target="../media/image12.tif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3.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3.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9B45BA4C-9B54-4496-821F-9E0985CA984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9" name="Picture 8" descr="A picture containing screenshot, colorfulness&#10;&#10;Description automatically generated">
            <a:extLst>
              <a:ext uri="{FF2B5EF4-FFF2-40B4-BE49-F238E27FC236}">
                <a16:creationId xmlns:a16="http://schemas.microsoft.com/office/drawing/2014/main" id="{57A6E29C-314D-DE51-0F34-CF3668CB77B4}"/>
              </a:ext>
            </a:extLst>
          </p:cNvPr>
          <p:cNvPicPr>
            <a:picLocks noChangeAspect="1"/>
          </p:cNvPicPr>
          <p:nvPr/>
        </p:nvPicPr>
        <p:blipFill>
          <a:blip r:embed="rId3"/>
          <a:stretch>
            <a:fillRect/>
          </a:stretch>
        </p:blipFill>
        <p:spPr>
          <a:xfrm>
            <a:off x="11584572" y="1626020"/>
            <a:ext cx="618565" cy="3605957"/>
          </a:xfrm>
          <a:prstGeom prst="rect">
            <a:avLst/>
          </a:prstGeom>
        </p:spPr>
      </p:pic>
      <p:sp>
        <p:nvSpPr>
          <p:cNvPr id="36" name="TextBox 35">
            <a:extLst>
              <a:ext uri="{FF2B5EF4-FFF2-40B4-BE49-F238E27FC236}">
                <a16:creationId xmlns:a16="http://schemas.microsoft.com/office/drawing/2014/main" id="{E4077C65-ACD7-F30D-BCBA-99BE4BB71F23}"/>
              </a:ext>
            </a:extLst>
          </p:cNvPr>
          <p:cNvSpPr txBox="1"/>
          <p:nvPr/>
        </p:nvSpPr>
        <p:spPr>
          <a:xfrm>
            <a:off x="1670923" y="134139"/>
            <a:ext cx="8574763"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0000"/>
                </a:solidFill>
                <a:latin typeface="Sitka Small Semibold" pitchFamily="2" charset="0"/>
              </a:rPr>
              <a:t>LIFE-IP CYzero WASTE: </a:t>
            </a:r>
            <a:endParaRPr lang="el-GR" sz="2800" b="1" dirty="0">
              <a:solidFill>
                <a:srgbClr val="000000"/>
              </a:solidFill>
              <a:latin typeface="Sitka Small Semibold"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0000"/>
                </a:solidFill>
                <a:latin typeface="Sitka Small Semibold" pitchFamily="2" charset="0"/>
              </a:rPr>
              <a:t>Intelligent monitoring and efficient waste reduction in Cyprus Island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0000"/>
                </a:solidFill>
                <a:latin typeface="Sitka Small Semibold" pitchFamily="2" charset="0"/>
              </a:rPr>
              <a:t>LIFE20 IPE/CY/000011</a:t>
            </a:r>
            <a:endParaRPr lang="en-CY" sz="2800" b="1" dirty="0">
              <a:solidFill>
                <a:srgbClr val="000000"/>
              </a:solidFill>
              <a:latin typeface="Sitka Small Semibold" pitchFamily="2" charset="0"/>
            </a:endParaRPr>
          </a:p>
        </p:txBody>
      </p:sp>
      <p:pic>
        <p:nvPicPr>
          <p:cNvPr id="2" name="Picture 1">
            <a:extLst>
              <a:ext uri="{FF2B5EF4-FFF2-40B4-BE49-F238E27FC236}">
                <a16:creationId xmlns:a16="http://schemas.microsoft.com/office/drawing/2014/main" id="{15CC6D28-D0B3-3DB2-99CF-68F7AFB323A8}"/>
              </a:ext>
            </a:extLst>
          </p:cNvPr>
          <p:cNvPicPr>
            <a:picLocks noChangeAspect="1"/>
          </p:cNvPicPr>
          <p:nvPr/>
        </p:nvPicPr>
        <p:blipFill>
          <a:blip r:embed="rId4"/>
          <a:stretch>
            <a:fillRect/>
          </a:stretch>
        </p:blipFill>
        <p:spPr>
          <a:xfrm>
            <a:off x="10245686" y="5925192"/>
            <a:ext cx="875754" cy="841411"/>
          </a:xfrm>
          <a:prstGeom prst="rect">
            <a:avLst/>
          </a:prstGeom>
        </p:spPr>
      </p:pic>
      <p:sp>
        <p:nvSpPr>
          <p:cNvPr id="4" name="TextBox 3">
            <a:extLst>
              <a:ext uri="{FF2B5EF4-FFF2-40B4-BE49-F238E27FC236}">
                <a16:creationId xmlns:a16="http://schemas.microsoft.com/office/drawing/2014/main" id="{A952B5B4-20C3-BA22-0554-8F1C3676E122}"/>
              </a:ext>
            </a:extLst>
          </p:cNvPr>
          <p:cNvSpPr txBox="1"/>
          <p:nvPr/>
        </p:nvSpPr>
        <p:spPr>
          <a:xfrm>
            <a:off x="4765322" y="2186498"/>
            <a:ext cx="6955730" cy="4462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dirty="0">
              <a:ln>
                <a:noFill/>
              </a:ln>
              <a:solidFill>
                <a:srgbClr val="000000"/>
              </a:solidFill>
              <a:effectLst/>
              <a:uLnTx/>
              <a:uFillTx/>
              <a:latin typeface="CF Helvetica-Bold" panose="02000503050000020004"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l-GR" sz="2800" b="1" dirty="0">
              <a:solidFill>
                <a:srgbClr val="7030A0"/>
              </a:solidFill>
              <a:latin typeface="CF Helvetica-Ligh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l-GR" sz="2800" b="1" dirty="0">
                <a:solidFill>
                  <a:srgbClr val="7030A0"/>
                </a:solidFill>
                <a:effectLst>
                  <a:outerShdw blurRad="38100" dist="38100" dir="2700000" algn="tl">
                    <a:srgbClr val="000000">
                      <a:alpha val="43137"/>
                    </a:srgbClr>
                  </a:outerShdw>
                </a:effectLst>
                <a:latin typeface="CF Helvetica-Light"/>
              </a:rPr>
              <a:t>Ενημερωτική </a:t>
            </a:r>
            <a:r>
              <a:rPr lang="el-GR" sz="2800" b="1" dirty="0" smtClean="0">
                <a:solidFill>
                  <a:srgbClr val="7030A0"/>
                </a:solidFill>
                <a:effectLst>
                  <a:outerShdw blurRad="38100" dist="38100" dir="2700000" algn="tl">
                    <a:srgbClr val="000000">
                      <a:alpha val="43137"/>
                    </a:srgbClr>
                  </a:outerShdw>
                </a:effectLst>
                <a:latin typeface="CF Helvetica-Light"/>
              </a:rPr>
              <a:t>εκδήλωση στο πλαίσιο της Διεθνούς Ημέρας </a:t>
            </a:r>
            <a:r>
              <a:rPr lang="el-GR" sz="2800" b="1" dirty="0">
                <a:solidFill>
                  <a:srgbClr val="7030A0"/>
                </a:solidFill>
                <a:effectLst>
                  <a:outerShdw blurRad="38100" dist="38100" dir="2700000" algn="tl">
                    <a:srgbClr val="000000">
                      <a:alpha val="43137"/>
                    </a:srgbClr>
                  </a:outerShdw>
                </a:effectLst>
                <a:latin typeface="CF Helvetica-Light"/>
              </a:rPr>
              <a:t>Ευαισθητοποίησης </a:t>
            </a:r>
            <a:r>
              <a:rPr lang="el-GR" sz="2800" b="1" dirty="0" smtClean="0">
                <a:solidFill>
                  <a:srgbClr val="7030A0"/>
                </a:solidFill>
                <a:effectLst>
                  <a:outerShdw blurRad="38100" dist="38100" dir="2700000" algn="tl">
                    <a:srgbClr val="000000">
                      <a:alpha val="43137"/>
                    </a:srgbClr>
                  </a:outerShdw>
                </a:effectLst>
                <a:latin typeface="CF Helvetica-Light"/>
              </a:rPr>
              <a:t>για την απώλεια </a:t>
            </a:r>
            <a:r>
              <a:rPr lang="el-GR" sz="2800" b="1" dirty="0">
                <a:solidFill>
                  <a:srgbClr val="7030A0"/>
                </a:solidFill>
                <a:effectLst>
                  <a:outerShdw blurRad="38100" dist="38100" dir="2700000" algn="tl">
                    <a:srgbClr val="000000">
                      <a:alpha val="43137"/>
                    </a:srgbClr>
                  </a:outerShdw>
                </a:effectLst>
                <a:latin typeface="CF Helvetica-Light"/>
              </a:rPr>
              <a:t>και </a:t>
            </a:r>
            <a:r>
              <a:rPr lang="el-GR" sz="2800" b="1" dirty="0" smtClean="0">
                <a:solidFill>
                  <a:srgbClr val="7030A0"/>
                </a:solidFill>
                <a:effectLst>
                  <a:outerShdw blurRad="38100" dist="38100" dir="2700000" algn="tl">
                    <a:srgbClr val="000000">
                      <a:alpha val="43137"/>
                    </a:srgbClr>
                  </a:outerShdw>
                </a:effectLst>
                <a:latin typeface="CF Helvetica-Light"/>
              </a:rPr>
              <a:t>τη σπατάλη </a:t>
            </a:r>
            <a:r>
              <a:rPr lang="el-GR" sz="2800" b="1" dirty="0">
                <a:solidFill>
                  <a:srgbClr val="7030A0"/>
                </a:solidFill>
                <a:effectLst>
                  <a:outerShdw blurRad="38100" dist="38100" dir="2700000" algn="tl">
                    <a:srgbClr val="000000">
                      <a:alpha val="43137"/>
                    </a:srgbClr>
                  </a:outerShdw>
                </a:effectLst>
                <a:latin typeface="CF Helvetica-Light"/>
              </a:rPr>
              <a:t>τ</a:t>
            </a:r>
            <a:r>
              <a:rPr lang="el-GR" sz="2800" b="1" dirty="0" smtClean="0">
                <a:solidFill>
                  <a:srgbClr val="7030A0"/>
                </a:solidFill>
                <a:effectLst>
                  <a:outerShdw blurRad="38100" dist="38100" dir="2700000" algn="tl">
                    <a:srgbClr val="000000">
                      <a:alpha val="43137"/>
                    </a:srgbClr>
                  </a:outerShdw>
                </a:effectLst>
                <a:latin typeface="CF Helvetica-Light"/>
              </a:rPr>
              <a:t>ροφίμων </a:t>
            </a:r>
            <a:endParaRPr kumimoji="0" lang="en-US" sz="2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Sitka Small Semibold"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solidFill>
                <a:srgbClr val="7030A0"/>
              </a:solidFill>
              <a:latin typeface="Sitka Small Semibold"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7030A0"/>
              </a:solidFill>
              <a:effectLst/>
              <a:uLnTx/>
              <a:uFillTx/>
              <a:latin typeface="Sitka Small Semibold"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000" i="0" u="none" strike="noStrike" kern="1200" cap="none" spc="0" normalizeH="0" baseline="0" noProof="0" dirty="0">
              <a:ln>
                <a:noFill/>
              </a:ln>
              <a:solidFill>
                <a:schemeClr val="tx2"/>
              </a:solidFill>
              <a:effectLst/>
              <a:uLnTx/>
              <a:uFillTx/>
              <a:latin typeface="Sitka Small Semibold"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l-GR" sz="2000" noProof="0" dirty="0">
              <a:solidFill>
                <a:schemeClr val="tx2"/>
              </a:solidFill>
              <a:latin typeface="Sitka Small Semibold"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tx2"/>
                </a:solidFill>
                <a:effectLst/>
                <a:uLnTx/>
                <a:uFillTx/>
                <a:latin typeface="Sitka Small Semibold" pitchFamily="2" charset="0"/>
              </a:rPr>
              <a:t>T</a:t>
            </a:r>
            <a:r>
              <a:rPr kumimoji="0" lang="el-GR" sz="2000" i="0" u="none" strike="noStrike" kern="1200" cap="none" spc="0" normalizeH="0" baseline="0" noProof="0" dirty="0" err="1">
                <a:ln>
                  <a:noFill/>
                </a:ln>
                <a:solidFill>
                  <a:schemeClr val="tx2"/>
                </a:solidFill>
                <a:effectLst/>
                <a:uLnTx/>
                <a:uFillTx/>
                <a:latin typeface="Sitka Small Semibold" pitchFamily="2" charset="0"/>
              </a:rPr>
              <a:t>μήμα</a:t>
            </a:r>
            <a:r>
              <a:rPr kumimoji="0" lang="el-GR" sz="2000" i="0" u="none" strike="noStrike" kern="1200" cap="none" spc="0" normalizeH="0" baseline="0" noProof="0" dirty="0">
                <a:ln>
                  <a:noFill/>
                </a:ln>
                <a:solidFill>
                  <a:schemeClr val="tx2"/>
                </a:solidFill>
                <a:effectLst/>
                <a:uLnTx/>
                <a:uFillTx/>
                <a:latin typeface="Sitka Small Semibold" pitchFamily="2" charset="0"/>
              </a:rPr>
              <a:t> Περιβάλλοντος</a:t>
            </a: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000" dirty="0">
                <a:solidFill>
                  <a:schemeClr val="tx2"/>
                </a:solidFill>
                <a:latin typeface="Sitka Small Semibold" pitchFamily="2" charset="0"/>
              </a:rPr>
              <a:t>27.09.2024</a:t>
            </a:r>
            <a:endParaRPr kumimoji="0" lang="en-CY" sz="2000" i="0" u="none" strike="noStrike" kern="1200" cap="none" spc="0" normalizeH="0" baseline="0" noProof="0" dirty="0">
              <a:ln>
                <a:noFill/>
              </a:ln>
              <a:solidFill>
                <a:schemeClr val="tx2"/>
              </a:solidFill>
              <a:effectLst/>
              <a:uLnTx/>
              <a:uFillTx/>
              <a:latin typeface="Sitka Small Semibold" pitchFamily="2" charset="0"/>
            </a:endParaRPr>
          </a:p>
        </p:txBody>
      </p:sp>
      <p:pic>
        <p:nvPicPr>
          <p:cNvPr id="12" name="Picture 11">
            <a:extLst>
              <a:ext uri="{FF2B5EF4-FFF2-40B4-BE49-F238E27FC236}">
                <a16:creationId xmlns:a16="http://schemas.microsoft.com/office/drawing/2014/main" id="{A6E4074F-1046-9B2F-23BA-69F641EC87BC}"/>
              </a:ext>
            </a:extLst>
          </p:cNvPr>
          <p:cNvPicPr>
            <a:picLocks noChangeAspect="1"/>
          </p:cNvPicPr>
          <p:nvPr/>
        </p:nvPicPr>
        <p:blipFill>
          <a:blip r:embed="rId5"/>
          <a:stretch>
            <a:fillRect/>
          </a:stretch>
        </p:blipFill>
        <p:spPr>
          <a:xfrm>
            <a:off x="11141476" y="5819417"/>
            <a:ext cx="1030488" cy="1030488"/>
          </a:xfrm>
          <a:prstGeom prst="rect">
            <a:avLst/>
          </a:prstGeom>
        </p:spPr>
      </p:pic>
      <p:pic>
        <p:nvPicPr>
          <p:cNvPr id="5" name="Picture 4">
            <a:extLst>
              <a:ext uri="{FF2B5EF4-FFF2-40B4-BE49-F238E27FC236}">
                <a16:creationId xmlns:a16="http://schemas.microsoft.com/office/drawing/2014/main" id="{FCBA0B27-B463-00CC-53CB-4BD152E15A1D}"/>
              </a:ext>
            </a:extLst>
          </p:cNvPr>
          <p:cNvPicPr>
            <a:picLocks noChangeAspect="1"/>
          </p:cNvPicPr>
          <p:nvPr/>
        </p:nvPicPr>
        <p:blipFill>
          <a:blip r:embed="rId6"/>
          <a:stretch>
            <a:fillRect/>
          </a:stretch>
        </p:blipFill>
        <p:spPr>
          <a:xfrm>
            <a:off x="95093" y="6218371"/>
            <a:ext cx="2633443" cy="573468"/>
          </a:xfrm>
          <a:prstGeom prst="rect">
            <a:avLst/>
          </a:prstGeom>
        </p:spPr>
      </p:pic>
      <p:sp>
        <p:nvSpPr>
          <p:cNvPr id="3" name="Slide Number Placeholder 2">
            <a:extLst>
              <a:ext uri="{FF2B5EF4-FFF2-40B4-BE49-F238E27FC236}">
                <a16:creationId xmlns:a16="http://schemas.microsoft.com/office/drawing/2014/main" id="{7CAC9520-41F9-06DA-3933-9A3D46ED72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1E4CB7-CB13-4810-BF18-BE31AFC64F93}" type="slidenum">
              <a:rPr kumimoji="0" lang="en-US" sz="1000" b="1" i="0" u="none" strike="noStrike" kern="1200" cap="none" spc="0" normalizeH="0" baseline="0" noProof="0" smtClean="0">
                <a:ln>
                  <a:noFill/>
                </a:ln>
                <a:solidFill>
                  <a:srgbClr val="000000"/>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000" b="1" i="0" u="none" strike="noStrike" kern="1200" cap="none" spc="0" normalizeH="0" baseline="0" noProof="0" dirty="0">
              <a:ln>
                <a:noFill/>
              </a:ln>
              <a:solidFill>
                <a:srgbClr val="000000"/>
              </a:solidFill>
              <a:effectLst/>
              <a:uLnTx/>
              <a:uFillTx/>
              <a:latin typeface="Avenir Next LT Pro"/>
              <a:ea typeface="+mn-ea"/>
              <a:cs typeface="+mn-cs"/>
            </a:endParaRPr>
          </a:p>
        </p:txBody>
      </p:sp>
      <p:pic>
        <p:nvPicPr>
          <p:cNvPr id="14" name="Picture 13" descr="A person and person wearing different outfits">
            <a:extLst>
              <a:ext uri="{FF2B5EF4-FFF2-40B4-BE49-F238E27FC236}">
                <a16:creationId xmlns:a16="http://schemas.microsoft.com/office/drawing/2014/main" id="{24881FF9-1902-5DB7-D92C-EECD06EE7286}"/>
              </a:ext>
            </a:extLst>
          </p:cNvPr>
          <p:cNvPicPr>
            <a:picLocks noChangeAspect="1"/>
          </p:cNvPicPr>
          <p:nvPr/>
        </p:nvPicPr>
        <p:blipFill rotWithShape="1">
          <a:blip r:embed="rId7"/>
          <a:srcRect l="19677" t="1845" r="13716" b="2678"/>
          <a:stretch/>
        </p:blipFill>
        <p:spPr>
          <a:xfrm>
            <a:off x="171581" y="1950021"/>
            <a:ext cx="4060271" cy="4110607"/>
          </a:xfrm>
          <a:prstGeom prst="rect">
            <a:avLst/>
          </a:prstGeom>
        </p:spPr>
      </p:pic>
    </p:spTree>
    <p:extLst>
      <p:ext uri="{BB962C8B-B14F-4D97-AF65-F5344CB8AC3E}">
        <p14:creationId xmlns:p14="http://schemas.microsoft.com/office/powerpoint/2010/main" val="109064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03136A-B247-CFE6-432E-BAA5303EEDF8}"/>
              </a:ext>
            </a:extLst>
          </p:cNvPr>
          <p:cNvSpPr>
            <a:spLocks noGrp="1"/>
          </p:cNvSpPr>
          <p:nvPr>
            <p:ph type="title"/>
          </p:nvPr>
        </p:nvSpPr>
        <p:spPr>
          <a:xfrm>
            <a:off x="0" y="302713"/>
            <a:ext cx="10255170" cy="870056"/>
          </a:xfrm>
        </p:spPr>
        <p:txBody>
          <a:bodyPr>
            <a:noAutofit/>
          </a:bodyPr>
          <a:lstStyle/>
          <a:p>
            <a:r>
              <a:rPr lang="el-GR" sz="3200" b="1" dirty="0">
                <a:effectLst>
                  <a:outerShdw blurRad="38100" dist="38100" dir="2700000" algn="tl">
                    <a:srgbClr val="000000">
                      <a:alpha val="43137"/>
                    </a:srgbClr>
                  </a:outerShdw>
                </a:effectLst>
                <a:latin typeface="Avenir Next LT Pro" panose="020B0504020202020204" pitchFamily="34" charset="0"/>
              </a:rPr>
              <a:t>Ενίσχυση της Δράσης C4 μέσω </a:t>
            </a:r>
            <a:r>
              <a:rPr lang="el-GR" sz="3200" b="1" dirty="0" smtClean="0">
                <a:effectLst>
                  <a:outerShdw blurRad="38100" dist="38100" dir="2700000" algn="tl">
                    <a:srgbClr val="000000">
                      <a:alpha val="43137"/>
                    </a:srgbClr>
                  </a:outerShdw>
                </a:effectLst>
                <a:latin typeface="Avenir Next LT Pro" panose="020B0504020202020204" pitchFamily="34" charset="0"/>
              </a:rPr>
              <a:t>δράσεων </a:t>
            </a:r>
            <a:r>
              <a:rPr lang="el-GR" sz="3200" b="1" dirty="0">
                <a:effectLst>
                  <a:outerShdw blurRad="38100" dist="38100" dir="2700000" algn="tl">
                    <a:srgbClr val="000000">
                      <a:alpha val="43137"/>
                    </a:srgbClr>
                  </a:outerShdw>
                </a:effectLst>
                <a:latin typeface="Avenir Next LT Pro" panose="020B0504020202020204" pitchFamily="34" charset="0"/>
              </a:rPr>
              <a:t>ενημέρωσης και </a:t>
            </a:r>
            <a:r>
              <a:rPr lang="el-GR" sz="3200" b="1" dirty="0" smtClean="0">
                <a:effectLst>
                  <a:outerShdw blurRad="38100" dist="38100" dir="2700000" algn="tl">
                    <a:srgbClr val="000000">
                      <a:alpha val="43137"/>
                    </a:srgbClr>
                  </a:outerShdw>
                </a:effectLst>
                <a:latin typeface="Avenir Next LT Pro" panose="020B0504020202020204" pitchFamily="34" charset="0"/>
              </a:rPr>
              <a:t>ευαισθητοποίησης</a:t>
            </a:r>
            <a:r>
              <a:rPr lang="en-US" sz="3200" b="1" dirty="0" smtClean="0">
                <a:effectLst>
                  <a:outerShdw blurRad="38100" dist="38100" dir="2700000" algn="tl">
                    <a:srgbClr val="000000">
                      <a:alpha val="43137"/>
                    </a:srgbClr>
                  </a:outerShdw>
                </a:effectLst>
                <a:latin typeface="Avenir Next LT Pro" panose="020B0504020202020204" pitchFamily="34" charset="0"/>
              </a:rPr>
              <a:t> </a:t>
            </a:r>
            <a:r>
              <a:rPr lang="el-GR" sz="3200" b="1" dirty="0" smtClean="0">
                <a:effectLst>
                  <a:outerShdw blurRad="38100" dist="38100" dir="2700000" algn="tl">
                    <a:srgbClr val="000000">
                      <a:alpha val="43137"/>
                    </a:srgbClr>
                  </a:outerShdw>
                </a:effectLst>
                <a:latin typeface="Avenir Next LT Pro" panose="020B0504020202020204" pitchFamily="34" charset="0"/>
              </a:rPr>
              <a:t>καθώς και δράσεων ανάπτυξης ικανοτήτων</a:t>
            </a:r>
            <a:endParaRPr lang="en-GB" sz="3200" b="1" dirty="0">
              <a:effectLst>
                <a:outerShdw blurRad="38100" dist="38100" dir="2700000" algn="tl">
                  <a:srgbClr val="000000">
                    <a:alpha val="43137"/>
                  </a:srgbClr>
                </a:outerShdw>
              </a:effectLst>
              <a:latin typeface="Avenir Next LT Pro" panose="020B0504020202020204" pitchFamily="34" charset="0"/>
            </a:endParaRPr>
          </a:p>
        </p:txBody>
      </p:sp>
      <p:pic>
        <p:nvPicPr>
          <p:cNvPr id="4" name="Picture 3" descr="A picture containing screenshot, colorfulness&#10;&#10;Description automatically generated">
            <a:extLst>
              <a:ext uri="{FF2B5EF4-FFF2-40B4-BE49-F238E27FC236}">
                <a16:creationId xmlns:a16="http://schemas.microsoft.com/office/drawing/2014/main" id="{A66DCC35-D685-4E4A-8A8D-F22A06D20C14}"/>
              </a:ext>
            </a:extLst>
          </p:cNvPr>
          <p:cNvPicPr>
            <a:picLocks noChangeAspect="1"/>
          </p:cNvPicPr>
          <p:nvPr/>
        </p:nvPicPr>
        <p:blipFill>
          <a:blip r:embed="rId3"/>
          <a:stretch>
            <a:fillRect/>
          </a:stretch>
        </p:blipFill>
        <p:spPr>
          <a:xfrm>
            <a:off x="11573435" y="1626021"/>
            <a:ext cx="618565" cy="3605957"/>
          </a:xfrm>
          <a:prstGeom prst="rect">
            <a:avLst/>
          </a:prstGeom>
        </p:spPr>
      </p:pic>
      <p:sp>
        <p:nvSpPr>
          <p:cNvPr id="12" name="TextBox 11">
            <a:extLst>
              <a:ext uri="{FF2B5EF4-FFF2-40B4-BE49-F238E27FC236}">
                <a16:creationId xmlns:a16="http://schemas.microsoft.com/office/drawing/2014/main" id="{352B426F-1FFE-4ADE-78B6-E54AF87F1BFE}"/>
              </a:ext>
            </a:extLst>
          </p:cNvPr>
          <p:cNvSpPr txBox="1"/>
          <p:nvPr/>
        </p:nvSpPr>
        <p:spPr>
          <a:xfrm>
            <a:off x="4112290" y="2067209"/>
            <a:ext cx="4206344" cy="1323439"/>
          </a:xfrm>
          <a:prstGeom prst="rect">
            <a:avLst/>
          </a:prstGeom>
          <a:noFill/>
        </p:spPr>
        <p:txBody>
          <a:bodyPr wrap="square">
            <a:spAutoFit/>
          </a:bodyPr>
          <a:lstStyle/>
          <a:p>
            <a:pPr lvl="0" algn="ctr">
              <a:defRPr/>
            </a:pPr>
            <a:r>
              <a:rPr kumimoji="0" lang="el-GR" sz="200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Συμμετοχή</a:t>
            </a:r>
            <a:r>
              <a:rPr lang="el-GR" sz="2000" noProof="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l-GR" sz="20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στην Ευρωπαϊκή Εβδομάδα </a:t>
            </a:r>
            <a:r>
              <a:rPr lang="el-GR" sz="2000" dirty="0">
                <a:solidFill>
                  <a:prstClr val="black"/>
                </a:solidFill>
                <a:latin typeface="Calibri" panose="020F0502020204030204" pitchFamily="34" charset="0"/>
                <a:ea typeface="Calibri" panose="020F0502020204030204" pitchFamily="34" charset="0"/>
                <a:cs typeface="Calibri" panose="020F0502020204030204" pitchFamily="34" charset="0"/>
              </a:rPr>
              <a:t>Μείωσης </a:t>
            </a:r>
            <a:r>
              <a:rPr lang="el-GR" sz="20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Αποβλήτων με δράσεις ενημέρωσης σε υπεραγορές | 16-24 Νοεμβρίου 2024</a:t>
            </a:r>
            <a:endParaRPr kumimoji="0" lang="el-GR"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352B426F-1FFE-4ADE-78B6-E54AF87F1BFE}"/>
              </a:ext>
            </a:extLst>
          </p:cNvPr>
          <p:cNvSpPr txBox="1"/>
          <p:nvPr/>
        </p:nvSpPr>
        <p:spPr>
          <a:xfrm>
            <a:off x="8318634" y="2042119"/>
            <a:ext cx="3374249" cy="1323439"/>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l-GR" sz="2000" dirty="0" smtClean="0">
                <a:solidFill>
                  <a:prstClr val="black"/>
                </a:solidFill>
              </a:rPr>
              <a:t>Ενημέρωση του ευρύτερου κοινού μέσω προώθησης ενημερωτικού υλικού (π.χ. αναρτήσεις, </a:t>
            </a:r>
            <a:r>
              <a:rPr kumimoji="0" lang="el-GR" sz="2000" i="0" u="none" strike="noStrike" kern="1200" cap="none" spc="0" normalizeH="0" baseline="0" noProof="0" dirty="0" smtClean="0">
                <a:ln>
                  <a:noFill/>
                </a:ln>
                <a:solidFill>
                  <a:prstClr val="black"/>
                </a:solidFill>
                <a:uLnTx/>
                <a:uFillTx/>
              </a:rPr>
              <a:t>βίντεο κτλ.)</a:t>
            </a:r>
            <a:endParaRPr kumimoji="0" lang="el-GR" sz="2000" i="0" u="none" strike="noStrike" kern="1200" cap="none" spc="0" normalizeH="0" baseline="0" noProof="0" dirty="0">
              <a:ln>
                <a:noFill/>
              </a:ln>
              <a:solidFill>
                <a:prstClr val="black"/>
              </a:solidFill>
              <a:uLnTx/>
              <a:uFillTx/>
            </a:endParaRPr>
          </a:p>
        </p:txBody>
      </p:sp>
      <p:cxnSp>
        <p:nvCxnSpPr>
          <p:cNvPr id="30" name="Straight Connector 29">
            <a:extLst>
              <a:ext uri="{FF2B5EF4-FFF2-40B4-BE49-F238E27FC236}">
                <a16:creationId xmlns:a16="http://schemas.microsoft.com/office/drawing/2014/main" id="{61F75CDC-C3EB-4939-9057-C6DF300919E9}"/>
              </a:ext>
            </a:extLst>
          </p:cNvPr>
          <p:cNvCxnSpPr>
            <a:cxnSpLocks/>
          </p:cNvCxnSpPr>
          <p:nvPr/>
        </p:nvCxnSpPr>
        <p:spPr>
          <a:xfrm flipV="1">
            <a:off x="0" y="1573856"/>
            <a:ext cx="9357723" cy="13608"/>
          </a:xfrm>
          <a:prstGeom prst="line">
            <a:avLst/>
          </a:prstGeom>
          <a:noFill/>
          <a:ln w="19050" cap="flat" cmpd="sng" algn="ctr">
            <a:solidFill>
              <a:sysClr val="windowText" lastClr="000000"/>
            </a:solidFill>
            <a:prstDash val="solid"/>
            <a:miter lim="800000"/>
          </a:ln>
          <a:effectLst/>
        </p:spPr>
      </p:cxnSp>
      <p:pic>
        <p:nvPicPr>
          <p:cNvPr id="3" name="Picture 2">
            <a:extLst>
              <a:ext uri="{FF2B5EF4-FFF2-40B4-BE49-F238E27FC236}">
                <a16:creationId xmlns:a16="http://schemas.microsoft.com/office/drawing/2014/main" id="{4305D2BE-7FE9-7850-408E-800529121E48}"/>
              </a:ext>
            </a:extLst>
          </p:cNvPr>
          <p:cNvPicPr>
            <a:picLocks noChangeAspect="1"/>
          </p:cNvPicPr>
          <p:nvPr/>
        </p:nvPicPr>
        <p:blipFill>
          <a:blip r:embed="rId4"/>
          <a:stretch>
            <a:fillRect/>
          </a:stretch>
        </p:blipFill>
        <p:spPr>
          <a:xfrm>
            <a:off x="363511" y="3618750"/>
            <a:ext cx="3234075" cy="1939133"/>
          </a:xfrm>
          <a:prstGeom prst="rect">
            <a:avLst/>
          </a:prstGeom>
        </p:spPr>
      </p:pic>
      <p:sp>
        <p:nvSpPr>
          <p:cNvPr id="6" name="TextBox 5">
            <a:extLst>
              <a:ext uri="{FF2B5EF4-FFF2-40B4-BE49-F238E27FC236}">
                <a16:creationId xmlns:a16="http://schemas.microsoft.com/office/drawing/2014/main" id="{492B552A-7B6F-1691-9378-5D4500F58754}"/>
              </a:ext>
            </a:extLst>
          </p:cNvPr>
          <p:cNvSpPr txBox="1"/>
          <p:nvPr/>
        </p:nvSpPr>
        <p:spPr>
          <a:xfrm>
            <a:off x="8673211" y="5188551"/>
            <a:ext cx="39424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https://vimeo.com/1008430989</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LID4096"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D141D0D4-26AF-2376-F5E2-9AAD6A4E4DA3}"/>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16200000">
            <a:off x="5332352" y="3220226"/>
            <a:ext cx="2072632" cy="27635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352B426F-1FFE-4ADE-78B6-E54AF87F1BFE}"/>
              </a:ext>
            </a:extLst>
          </p:cNvPr>
          <p:cNvSpPr txBox="1"/>
          <p:nvPr/>
        </p:nvSpPr>
        <p:spPr>
          <a:xfrm>
            <a:off x="121163" y="2221098"/>
            <a:ext cx="3813578" cy="1015663"/>
          </a:xfrm>
          <a:prstGeom prst="rect">
            <a:avLst/>
          </a:prstGeom>
          <a:noFill/>
        </p:spPr>
        <p:txBody>
          <a:bodyPr wrap="square">
            <a:spAutoFit/>
          </a:bodyPr>
          <a:lstStyle/>
          <a:p>
            <a:pPr lvl="0" algn="ctr">
              <a:defRPr/>
            </a:pPr>
            <a:r>
              <a:rPr lang="el-GR" sz="2000" dirty="0" smtClean="0">
                <a:solidFill>
                  <a:prstClr val="black"/>
                </a:solidFill>
                <a:latin typeface="Calibri "/>
              </a:rPr>
              <a:t>Δι</a:t>
            </a:r>
            <a:r>
              <a:rPr lang="el-GR" sz="2000" dirty="0" smtClean="0">
                <a:solidFill>
                  <a:prstClr val="black"/>
                </a:solidFill>
              </a:rPr>
              <a:t>εθνής Ημέρα Ευαισθητοποίησης για την απώλεια και τη σπατάλη τροφίμων|29 Σεπτεμβρίου 2024  </a:t>
            </a:r>
            <a:endParaRPr kumimoji="0" lang="el-GR" sz="2000" i="0" u="none" strike="noStrike" kern="1200" cap="none" spc="0" normalizeH="0" baseline="0" noProof="0" dirty="0">
              <a:ln>
                <a:noFill/>
              </a:ln>
              <a:solidFill>
                <a:prstClr val="black"/>
              </a:solidFill>
              <a:effectLst/>
              <a:uLnTx/>
              <a:uFillTx/>
            </a:endParaRPr>
          </a:p>
        </p:txBody>
      </p:sp>
      <p:pic>
        <p:nvPicPr>
          <p:cNvPr id="8" name="Picture 7"/>
          <p:cNvPicPr>
            <a:picLocks noChangeAspect="1"/>
          </p:cNvPicPr>
          <p:nvPr/>
        </p:nvPicPr>
        <p:blipFill>
          <a:blip r:embed="rId7"/>
          <a:stretch>
            <a:fillRect/>
          </a:stretch>
        </p:blipFill>
        <p:spPr>
          <a:xfrm>
            <a:off x="8942664" y="3568483"/>
            <a:ext cx="2412569" cy="1620068"/>
          </a:xfrm>
          <a:prstGeom prst="rect">
            <a:avLst/>
          </a:prstGeom>
        </p:spPr>
      </p:pic>
      <p:sp>
        <p:nvSpPr>
          <p:cNvPr id="13" name="Slide Number Placeholder 4">
            <a:extLst>
              <a:ext uri="{FF2B5EF4-FFF2-40B4-BE49-F238E27FC236}">
                <a16:creationId xmlns:a16="http://schemas.microsoft.com/office/drawing/2014/main" id="{89F2E06A-07A3-F8F5-7653-6065FA097D80}"/>
              </a:ext>
            </a:extLst>
          </p:cNvPr>
          <p:cNvSpPr txBox="1">
            <a:spLocks/>
          </p:cNvSpPr>
          <p:nvPr/>
        </p:nvSpPr>
        <p:spPr>
          <a:xfrm>
            <a:off x="10899648" y="6400800"/>
            <a:ext cx="530352" cy="365125"/>
          </a:xfrm>
          <a:prstGeom prst="rect">
            <a:avLst/>
          </a:prstGeom>
        </p:spPr>
        <p:txBody>
          <a:bodyPr vert="horz" lIns="91440" tIns="45720" rIns="91440" bIns="45720" rtlCol="0" anchor="ctr"/>
          <a:lstStyle>
            <a:defPPr>
              <a:defRPr lang="en-CY"/>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solidFill>
                  <a:srgbClr val="000000"/>
                </a:solidFill>
                <a:latin typeface="Avenir Next LT Pro"/>
              </a:rPr>
              <a:t>9</a:t>
            </a:r>
            <a:endParaRPr lang="en-US" dirty="0">
              <a:solidFill>
                <a:srgbClr val="000000"/>
              </a:solidFill>
              <a:latin typeface="Avenir Next LT Pro"/>
            </a:endParaRPr>
          </a:p>
        </p:txBody>
      </p:sp>
      <p:sp>
        <p:nvSpPr>
          <p:cNvPr id="14" name="TextBox 13">
            <a:extLst>
              <a:ext uri="{FF2B5EF4-FFF2-40B4-BE49-F238E27FC236}">
                <a16:creationId xmlns:a16="http://schemas.microsoft.com/office/drawing/2014/main" id="{352B426F-1FFE-4ADE-78B6-E54AF87F1BFE}"/>
              </a:ext>
            </a:extLst>
          </p:cNvPr>
          <p:cNvSpPr txBox="1"/>
          <p:nvPr/>
        </p:nvSpPr>
        <p:spPr>
          <a:xfrm>
            <a:off x="121163" y="5557883"/>
            <a:ext cx="3813578" cy="461665"/>
          </a:xfrm>
          <a:prstGeom prst="rect">
            <a:avLst/>
          </a:prstGeom>
          <a:noFill/>
        </p:spPr>
        <p:txBody>
          <a:bodyPr wrap="square">
            <a:spAutoFit/>
          </a:bodyPr>
          <a:lstStyle/>
          <a:p>
            <a:pPr lvl="0" algn="ctr">
              <a:defRPr/>
            </a:pPr>
            <a:r>
              <a:rPr lang="el-GR" sz="1200" dirty="0" smtClean="0">
                <a:solidFill>
                  <a:prstClr val="black"/>
                </a:solidFill>
                <a:latin typeface="Calibri "/>
              </a:rPr>
              <a:t>Δημιουργήθηκε συνεργασία με το Τμήμα Υγειονομικών Υπηρεσιών του Υπουργείου Υγείας</a:t>
            </a:r>
            <a:endParaRPr kumimoji="0" lang="el-GR" sz="1200" i="0" u="none" strike="noStrike" kern="1200" cap="none" spc="0" normalizeH="0" baseline="0" noProof="0" dirty="0">
              <a:ln>
                <a:noFill/>
              </a:ln>
              <a:solidFill>
                <a:prstClr val="black"/>
              </a:solidFill>
              <a:effectLst/>
              <a:uLnTx/>
              <a:uFillTx/>
            </a:endParaRPr>
          </a:p>
        </p:txBody>
      </p:sp>
      <p:sp>
        <p:nvSpPr>
          <p:cNvPr id="15" name="TextBox 14">
            <a:extLst>
              <a:ext uri="{FF2B5EF4-FFF2-40B4-BE49-F238E27FC236}">
                <a16:creationId xmlns:a16="http://schemas.microsoft.com/office/drawing/2014/main" id="{352B426F-1FFE-4ADE-78B6-E54AF87F1BFE}"/>
              </a:ext>
            </a:extLst>
          </p:cNvPr>
          <p:cNvSpPr txBox="1"/>
          <p:nvPr/>
        </p:nvSpPr>
        <p:spPr>
          <a:xfrm>
            <a:off x="4461879" y="5638297"/>
            <a:ext cx="3813578" cy="461665"/>
          </a:xfrm>
          <a:prstGeom prst="rect">
            <a:avLst/>
          </a:prstGeom>
          <a:noFill/>
        </p:spPr>
        <p:txBody>
          <a:bodyPr wrap="square">
            <a:spAutoFit/>
          </a:bodyPr>
          <a:lstStyle/>
          <a:p>
            <a:pPr lvl="0" algn="ctr">
              <a:defRPr/>
            </a:pPr>
            <a:r>
              <a:rPr lang="el-GR" sz="1200" dirty="0" smtClean="0">
                <a:solidFill>
                  <a:prstClr val="black"/>
                </a:solidFill>
                <a:latin typeface="Calibri "/>
              </a:rPr>
              <a:t>Δημιουργήθηκε συνεργασία με το Σύνδεσμο Αρχιμαγείρων Κύπρου</a:t>
            </a:r>
            <a:endParaRPr kumimoji="0" lang="el-GR" sz="120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0330532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03136A-B247-CFE6-432E-BAA5303EEDF8}"/>
              </a:ext>
            </a:extLst>
          </p:cNvPr>
          <p:cNvSpPr>
            <a:spLocks noGrp="1"/>
          </p:cNvSpPr>
          <p:nvPr>
            <p:ph type="title"/>
          </p:nvPr>
        </p:nvSpPr>
        <p:spPr>
          <a:xfrm>
            <a:off x="0" y="302713"/>
            <a:ext cx="10255170" cy="870056"/>
          </a:xfrm>
        </p:spPr>
        <p:txBody>
          <a:bodyPr>
            <a:noAutofit/>
          </a:bodyPr>
          <a:lstStyle/>
          <a:p>
            <a:r>
              <a:rPr lang="el-GR" sz="3200" b="1" dirty="0">
                <a:effectLst>
                  <a:outerShdw blurRad="38100" dist="38100" dir="2700000" algn="tl">
                    <a:srgbClr val="000000">
                      <a:alpha val="43137"/>
                    </a:srgbClr>
                  </a:outerShdw>
                </a:effectLst>
                <a:latin typeface="Avenir Next LT Pro" panose="020B0504020202020204" pitchFamily="34" charset="0"/>
              </a:rPr>
              <a:t>Ενίσχυση της Δράσης C4 μέσω </a:t>
            </a:r>
            <a:r>
              <a:rPr lang="el-GR" sz="3200" b="1" dirty="0" smtClean="0">
                <a:effectLst>
                  <a:outerShdw blurRad="38100" dist="38100" dir="2700000" algn="tl">
                    <a:srgbClr val="000000">
                      <a:alpha val="43137"/>
                    </a:srgbClr>
                  </a:outerShdw>
                </a:effectLst>
                <a:latin typeface="Avenir Next LT Pro" panose="020B0504020202020204" pitchFamily="34" charset="0"/>
              </a:rPr>
              <a:t>δράσεων </a:t>
            </a:r>
            <a:r>
              <a:rPr lang="el-GR" sz="3200" b="1" dirty="0">
                <a:effectLst>
                  <a:outerShdw blurRad="38100" dist="38100" dir="2700000" algn="tl">
                    <a:srgbClr val="000000">
                      <a:alpha val="43137"/>
                    </a:srgbClr>
                  </a:outerShdw>
                </a:effectLst>
                <a:latin typeface="Avenir Next LT Pro" panose="020B0504020202020204" pitchFamily="34" charset="0"/>
              </a:rPr>
              <a:t>ενημέρωσης και </a:t>
            </a:r>
            <a:r>
              <a:rPr lang="el-GR" sz="3200" b="1" dirty="0" smtClean="0">
                <a:effectLst>
                  <a:outerShdw blurRad="38100" dist="38100" dir="2700000" algn="tl">
                    <a:srgbClr val="000000">
                      <a:alpha val="43137"/>
                    </a:srgbClr>
                  </a:outerShdw>
                </a:effectLst>
                <a:latin typeface="Avenir Next LT Pro" panose="020B0504020202020204" pitchFamily="34" charset="0"/>
              </a:rPr>
              <a:t>ευαισθητοποίησης</a:t>
            </a:r>
            <a:r>
              <a:rPr lang="en-US" sz="3200" b="1" dirty="0" smtClean="0">
                <a:effectLst>
                  <a:outerShdw blurRad="38100" dist="38100" dir="2700000" algn="tl">
                    <a:srgbClr val="000000">
                      <a:alpha val="43137"/>
                    </a:srgbClr>
                  </a:outerShdw>
                </a:effectLst>
                <a:latin typeface="Avenir Next LT Pro" panose="020B0504020202020204" pitchFamily="34" charset="0"/>
              </a:rPr>
              <a:t> </a:t>
            </a:r>
            <a:r>
              <a:rPr lang="el-GR" sz="3200" b="1" dirty="0" smtClean="0">
                <a:effectLst>
                  <a:outerShdw blurRad="38100" dist="38100" dir="2700000" algn="tl">
                    <a:srgbClr val="000000">
                      <a:alpha val="43137"/>
                    </a:srgbClr>
                  </a:outerShdw>
                </a:effectLst>
                <a:latin typeface="Avenir Next LT Pro" panose="020B0504020202020204" pitchFamily="34" charset="0"/>
              </a:rPr>
              <a:t>καθώς και δράσεων ανάπτυξης ικανοτήτων</a:t>
            </a:r>
            <a:endParaRPr lang="en-GB" sz="3200" b="1" dirty="0">
              <a:effectLst>
                <a:outerShdw blurRad="38100" dist="38100" dir="2700000" algn="tl">
                  <a:srgbClr val="000000">
                    <a:alpha val="43137"/>
                  </a:srgbClr>
                </a:outerShdw>
              </a:effectLst>
              <a:latin typeface="Avenir Next LT Pro" panose="020B0504020202020204" pitchFamily="34" charset="0"/>
            </a:endParaRPr>
          </a:p>
        </p:txBody>
      </p:sp>
      <p:pic>
        <p:nvPicPr>
          <p:cNvPr id="4" name="Picture 3" descr="A picture containing screenshot, colorfulness&#10;&#10;Description automatically generated">
            <a:extLst>
              <a:ext uri="{FF2B5EF4-FFF2-40B4-BE49-F238E27FC236}">
                <a16:creationId xmlns:a16="http://schemas.microsoft.com/office/drawing/2014/main" id="{A66DCC35-D685-4E4A-8A8D-F22A06D20C14}"/>
              </a:ext>
            </a:extLst>
          </p:cNvPr>
          <p:cNvPicPr>
            <a:picLocks noChangeAspect="1"/>
          </p:cNvPicPr>
          <p:nvPr/>
        </p:nvPicPr>
        <p:blipFill>
          <a:blip r:embed="rId3"/>
          <a:stretch>
            <a:fillRect/>
          </a:stretch>
        </p:blipFill>
        <p:spPr>
          <a:xfrm>
            <a:off x="11573435" y="1626021"/>
            <a:ext cx="618565" cy="3605957"/>
          </a:xfrm>
          <a:prstGeom prst="rect">
            <a:avLst/>
          </a:prstGeom>
        </p:spPr>
      </p:pic>
      <p:cxnSp>
        <p:nvCxnSpPr>
          <p:cNvPr id="30" name="Straight Connector 29">
            <a:extLst>
              <a:ext uri="{FF2B5EF4-FFF2-40B4-BE49-F238E27FC236}">
                <a16:creationId xmlns:a16="http://schemas.microsoft.com/office/drawing/2014/main" id="{61F75CDC-C3EB-4939-9057-C6DF300919E9}"/>
              </a:ext>
            </a:extLst>
          </p:cNvPr>
          <p:cNvCxnSpPr>
            <a:cxnSpLocks/>
          </p:cNvCxnSpPr>
          <p:nvPr/>
        </p:nvCxnSpPr>
        <p:spPr>
          <a:xfrm flipV="1">
            <a:off x="0" y="1573856"/>
            <a:ext cx="9357723" cy="13608"/>
          </a:xfrm>
          <a:prstGeom prst="line">
            <a:avLst/>
          </a:prstGeom>
          <a:noFill/>
          <a:ln w="19050" cap="flat" cmpd="sng" algn="ctr">
            <a:solidFill>
              <a:sysClr val="windowText" lastClr="000000"/>
            </a:solidFill>
            <a:prstDash val="solid"/>
            <a:miter lim="800000"/>
          </a:ln>
          <a:effectLst/>
        </p:spPr>
      </p:cxnSp>
      <p:sp>
        <p:nvSpPr>
          <p:cNvPr id="11" name="TextBox 10"/>
          <p:cNvSpPr txBox="1"/>
          <p:nvPr/>
        </p:nvSpPr>
        <p:spPr>
          <a:xfrm>
            <a:off x="223521" y="1779687"/>
            <a:ext cx="9655728" cy="5078313"/>
          </a:xfrm>
          <a:prstGeom prst="rect">
            <a:avLst/>
          </a:prstGeom>
          <a:noFill/>
        </p:spPr>
        <p:txBody>
          <a:bodyPr wrap="square" rtlCol="0">
            <a:spAutoFit/>
          </a:bodyPr>
          <a:lstStyle/>
          <a:p>
            <a:r>
              <a:rPr lang="el-GR" b="1" dirty="0"/>
              <a:t>Διεξαγωγή δύο φόρουμ διαλόγου | </a:t>
            </a:r>
            <a:r>
              <a:rPr lang="el-GR" b="1" dirty="0" smtClean="0"/>
              <a:t>Έτος υλοποίησης</a:t>
            </a:r>
            <a:r>
              <a:rPr lang="en-US" b="1" dirty="0" smtClean="0"/>
              <a:t>:</a:t>
            </a:r>
            <a:r>
              <a:rPr lang="el-GR" b="1" dirty="0" smtClean="0"/>
              <a:t> 2025 </a:t>
            </a:r>
            <a:r>
              <a:rPr lang="el-GR" b="1" dirty="0"/>
              <a:t>και </a:t>
            </a:r>
            <a:r>
              <a:rPr lang="el-GR" b="1" dirty="0" smtClean="0"/>
              <a:t>2026</a:t>
            </a:r>
          </a:p>
          <a:p>
            <a:endParaRPr lang="el-GR" dirty="0" smtClean="0"/>
          </a:p>
          <a:p>
            <a:pPr marL="285750" indent="-285750">
              <a:buFont typeface="Arial" panose="020B0604020202020204" pitchFamily="34" charset="0"/>
              <a:buChar char="•"/>
            </a:pPr>
            <a:r>
              <a:rPr lang="el-GR" dirty="0" smtClean="0"/>
              <a:t>Προώθηση συνεργασιών</a:t>
            </a:r>
          </a:p>
          <a:p>
            <a:pPr marL="285750" indent="-285750">
              <a:buFont typeface="Arial" panose="020B0604020202020204" pitchFamily="34" charset="0"/>
              <a:buChar char="•"/>
            </a:pPr>
            <a:r>
              <a:rPr lang="el-GR" dirty="0" smtClean="0"/>
              <a:t>Ανταλλαγή τεχνογνωσίας</a:t>
            </a:r>
          </a:p>
          <a:p>
            <a:pPr marL="285750" indent="-285750">
              <a:buFont typeface="Arial" panose="020B0604020202020204" pitchFamily="34" charset="0"/>
              <a:buChar char="•"/>
            </a:pPr>
            <a:r>
              <a:rPr lang="el-GR" dirty="0" smtClean="0"/>
              <a:t>Ανάδειξη </a:t>
            </a:r>
            <a:r>
              <a:rPr lang="el-GR" dirty="0"/>
              <a:t>κοινών προκλήσεων και προτάσεις αντιμετώπισής </a:t>
            </a:r>
            <a:r>
              <a:rPr lang="el-GR" dirty="0" smtClean="0"/>
              <a:t>τους</a:t>
            </a:r>
          </a:p>
          <a:p>
            <a:pPr marL="285750" indent="-285750">
              <a:buFont typeface="Arial" panose="020B0604020202020204" pitchFamily="34" charset="0"/>
              <a:buChar char="•"/>
            </a:pPr>
            <a:r>
              <a:rPr lang="el-GR" dirty="0" smtClean="0"/>
              <a:t>Προβολή </a:t>
            </a:r>
            <a:r>
              <a:rPr lang="el-GR" dirty="0"/>
              <a:t>καλών </a:t>
            </a:r>
            <a:r>
              <a:rPr lang="el-GR" dirty="0" smtClean="0"/>
              <a:t>πρακτικών</a:t>
            </a:r>
          </a:p>
          <a:p>
            <a:endParaRPr lang="el-GR" dirty="0"/>
          </a:p>
          <a:p>
            <a:r>
              <a:rPr lang="el-GR" b="1" dirty="0" smtClean="0"/>
              <a:t>Διεξαγωγή</a:t>
            </a:r>
            <a:r>
              <a:rPr lang="en-US" b="1" dirty="0" smtClean="0"/>
              <a:t> </a:t>
            </a:r>
            <a:r>
              <a:rPr lang="el-GR" b="1" dirty="0" smtClean="0"/>
              <a:t>δύο εκπαιδευτικών εργαστηρίων </a:t>
            </a:r>
            <a:r>
              <a:rPr lang="el-GR" b="1" dirty="0"/>
              <a:t>| Έτος υλοποίησης: 2025 και </a:t>
            </a:r>
            <a:r>
              <a:rPr lang="el-GR" b="1" dirty="0" smtClean="0"/>
              <a:t>2026</a:t>
            </a:r>
          </a:p>
          <a:p>
            <a:endParaRPr lang="el-GR" dirty="0" smtClean="0"/>
          </a:p>
          <a:p>
            <a:pPr marL="285750" indent="-285750">
              <a:buFont typeface="Arial" panose="020B0604020202020204" pitchFamily="34" charset="0"/>
              <a:buChar char="•"/>
            </a:pPr>
            <a:r>
              <a:rPr lang="el-GR" dirty="0" smtClean="0"/>
              <a:t>Ενημέρωση σχετικά με τις αιτίες του προβλήματος</a:t>
            </a:r>
          </a:p>
          <a:p>
            <a:pPr marL="285750" indent="-285750">
              <a:buFont typeface="Arial" panose="020B0604020202020204" pitchFamily="34" charset="0"/>
              <a:buChar char="•"/>
            </a:pPr>
            <a:r>
              <a:rPr lang="el-GR" dirty="0" smtClean="0"/>
              <a:t>Ενημέρωση σχετικά με τις έννοιες «ανάλωση έως» και «ανάλωση κατά προτίμηση πριν από»</a:t>
            </a:r>
          </a:p>
          <a:p>
            <a:pPr marL="285750" indent="-285750">
              <a:buFont typeface="Arial" panose="020B0604020202020204" pitchFamily="34" charset="0"/>
              <a:buChar char="•"/>
            </a:pPr>
            <a:r>
              <a:rPr lang="el-GR" dirty="0" smtClean="0"/>
              <a:t>Εκπαιδευτικό υλικό </a:t>
            </a:r>
            <a:r>
              <a:rPr lang="el-GR" dirty="0"/>
              <a:t>για </a:t>
            </a:r>
            <a:r>
              <a:rPr lang="el-GR" dirty="0" smtClean="0"/>
              <a:t>την αντιμετώπιση του ζητήματος, παρουσιάζοντας πρακτικές μείωσης </a:t>
            </a:r>
            <a:r>
              <a:rPr lang="el-GR" dirty="0"/>
              <a:t>αποβλήτων τροφίμων σε όλα τα στάδια της αλυσίδας </a:t>
            </a:r>
            <a:r>
              <a:rPr lang="el-GR" dirty="0" smtClean="0"/>
              <a:t>εφοδιασμού</a:t>
            </a:r>
          </a:p>
          <a:p>
            <a:pPr marL="285750" indent="-285750">
              <a:buFont typeface="Arial" panose="020B0604020202020204" pitchFamily="34" charset="0"/>
              <a:buChar char="•"/>
            </a:pPr>
            <a:r>
              <a:rPr lang="el-GR" dirty="0" smtClean="0"/>
              <a:t>Παρουσίαση </a:t>
            </a:r>
            <a:r>
              <a:rPr lang="el-GR" dirty="0"/>
              <a:t>καινοτόμων τεχνολογικών λύσεων που συμβάλλουν στη μείωση της παραγωγής αποβλήτων και στη βελτιστοποίηση των διαδικασιών παραγωγής και </a:t>
            </a:r>
            <a:r>
              <a:rPr lang="el-GR" dirty="0" smtClean="0"/>
              <a:t>κατανάλωσης</a:t>
            </a:r>
          </a:p>
          <a:p>
            <a:endParaRPr lang="en-US" dirty="0"/>
          </a:p>
          <a:p>
            <a:endParaRPr lang="el-GR" dirty="0" smtClean="0"/>
          </a:p>
          <a:p>
            <a:endParaRPr lang="en-US" dirty="0"/>
          </a:p>
        </p:txBody>
      </p:sp>
      <p:sp>
        <p:nvSpPr>
          <p:cNvPr id="6" name="Slide Number Placeholder 4">
            <a:extLst>
              <a:ext uri="{FF2B5EF4-FFF2-40B4-BE49-F238E27FC236}">
                <a16:creationId xmlns:a16="http://schemas.microsoft.com/office/drawing/2014/main" id="{89F2E06A-07A3-F8F5-7653-6065FA097D80}"/>
              </a:ext>
            </a:extLst>
          </p:cNvPr>
          <p:cNvSpPr txBox="1">
            <a:spLocks/>
          </p:cNvSpPr>
          <p:nvPr/>
        </p:nvSpPr>
        <p:spPr>
          <a:xfrm>
            <a:off x="10899648" y="6400800"/>
            <a:ext cx="530352" cy="365125"/>
          </a:xfrm>
          <a:prstGeom prst="rect">
            <a:avLst/>
          </a:prstGeom>
        </p:spPr>
        <p:txBody>
          <a:bodyPr vert="horz" lIns="91440" tIns="45720" rIns="91440" bIns="45720" rtlCol="0" anchor="ctr"/>
          <a:lstStyle>
            <a:defPPr>
              <a:defRPr lang="en-CY"/>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solidFill>
                  <a:srgbClr val="000000"/>
                </a:solidFill>
                <a:latin typeface="Avenir Next LT Pro"/>
              </a:rPr>
              <a:t>10</a:t>
            </a:r>
            <a:endParaRPr lang="en-US" dirty="0">
              <a:solidFill>
                <a:srgbClr val="000000"/>
              </a:solidFill>
              <a:latin typeface="Avenir Next LT Pro"/>
            </a:endParaRPr>
          </a:p>
        </p:txBody>
      </p:sp>
    </p:spTree>
    <p:extLst>
      <p:ext uri="{BB962C8B-B14F-4D97-AF65-F5344CB8AC3E}">
        <p14:creationId xmlns:p14="http://schemas.microsoft.com/office/powerpoint/2010/main" val="8236487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03136A-B247-CFE6-432E-BAA5303EEDF8}"/>
              </a:ext>
            </a:extLst>
          </p:cNvPr>
          <p:cNvSpPr>
            <a:spLocks noGrp="1"/>
          </p:cNvSpPr>
          <p:nvPr>
            <p:ph type="title"/>
          </p:nvPr>
        </p:nvSpPr>
        <p:spPr>
          <a:xfrm>
            <a:off x="0" y="66062"/>
            <a:ext cx="5221224" cy="870056"/>
          </a:xfrm>
        </p:spPr>
        <p:txBody>
          <a:bodyPr>
            <a:normAutofit/>
          </a:bodyPr>
          <a:lstStyle/>
          <a:p>
            <a:r>
              <a:rPr lang="el-GR" sz="4000" b="1" dirty="0">
                <a:effectLst>
                  <a:outerShdw blurRad="38100" dist="38100" dir="2700000" algn="tl">
                    <a:srgbClr val="000000">
                      <a:alpha val="43137"/>
                    </a:srgbClr>
                  </a:outerShdw>
                </a:effectLst>
                <a:latin typeface="Avenir Next LT Pro" panose="020B0504020202020204" pitchFamily="34" charset="0"/>
              </a:rPr>
              <a:t>Δράσεις Δικτύωσης</a:t>
            </a:r>
            <a:endParaRPr lang="en-GB" sz="4000" b="1" dirty="0">
              <a:effectLst>
                <a:outerShdw blurRad="38100" dist="38100" dir="2700000" algn="tl">
                  <a:srgbClr val="000000">
                    <a:alpha val="43137"/>
                  </a:srgbClr>
                </a:outerShdw>
              </a:effectLst>
              <a:latin typeface="Avenir Next LT Pro" panose="020B0504020202020204" pitchFamily="34" charset="0"/>
            </a:endParaRPr>
          </a:p>
        </p:txBody>
      </p:sp>
      <p:pic>
        <p:nvPicPr>
          <p:cNvPr id="4" name="Picture 3" descr="A picture containing screenshot, colorfulness&#10;&#10;Description automatically generated">
            <a:extLst>
              <a:ext uri="{FF2B5EF4-FFF2-40B4-BE49-F238E27FC236}">
                <a16:creationId xmlns:a16="http://schemas.microsoft.com/office/drawing/2014/main" id="{A66DCC35-D685-4E4A-8A8D-F22A06D20C14}"/>
              </a:ext>
            </a:extLst>
          </p:cNvPr>
          <p:cNvPicPr>
            <a:picLocks noChangeAspect="1"/>
          </p:cNvPicPr>
          <p:nvPr/>
        </p:nvPicPr>
        <p:blipFill>
          <a:blip r:embed="rId3"/>
          <a:stretch>
            <a:fillRect/>
          </a:stretch>
        </p:blipFill>
        <p:spPr>
          <a:xfrm>
            <a:off x="11573435" y="1626021"/>
            <a:ext cx="618565" cy="3605957"/>
          </a:xfrm>
          <a:prstGeom prst="rect">
            <a:avLst/>
          </a:prstGeom>
        </p:spPr>
      </p:pic>
      <p:cxnSp>
        <p:nvCxnSpPr>
          <p:cNvPr id="5" name="Straight Connector 4">
            <a:extLst>
              <a:ext uri="{FF2B5EF4-FFF2-40B4-BE49-F238E27FC236}">
                <a16:creationId xmlns:a16="http://schemas.microsoft.com/office/drawing/2014/main" id="{82BAF290-E32E-49C1-8903-86FA1EBAF4A9}"/>
              </a:ext>
            </a:extLst>
          </p:cNvPr>
          <p:cNvCxnSpPr>
            <a:cxnSpLocks/>
          </p:cNvCxnSpPr>
          <p:nvPr/>
        </p:nvCxnSpPr>
        <p:spPr>
          <a:xfrm>
            <a:off x="0" y="994605"/>
            <a:ext cx="6096000" cy="0"/>
          </a:xfrm>
          <a:prstGeom prst="line">
            <a:avLst/>
          </a:prstGeom>
          <a:noFill/>
          <a:ln w="19050" cap="flat" cmpd="sng" algn="ctr">
            <a:solidFill>
              <a:sysClr val="windowText" lastClr="000000"/>
            </a:solidFill>
            <a:prstDash val="solid"/>
            <a:miter lim="800000"/>
          </a:ln>
          <a:effectLst/>
        </p:spPr>
      </p:cxnSp>
      <p:sp>
        <p:nvSpPr>
          <p:cNvPr id="12" name="TextBox 11">
            <a:extLst>
              <a:ext uri="{FF2B5EF4-FFF2-40B4-BE49-F238E27FC236}">
                <a16:creationId xmlns:a16="http://schemas.microsoft.com/office/drawing/2014/main" id="{352B426F-1FFE-4ADE-78B6-E54AF87F1BFE}"/>
              </a:ext>
            </a:extLst>
          </p:cNvPr>
          <p:cNvSpPr txBox="1"/>
          <p:nvPr/>
        </p:nvSpPr>
        <p:spPr>
          <a:xfrm>
            <a:off x="120849" y="1348800"/>
            <a:ext cx="5829903" cy="5109091"/>
          </a:xfrm>
          <a:prstGeom prst="rect">
            <a:avLst/>
          </a:prstGeom>
          <a:noFill/>
        </p:spPr>
        <p:txBody>
          <a:bodyPr wrap="square">
            <a:spAutoFit/>
          </a:bodyPr>
          <a:lstStyle/>
          <a:p>
            <a:pPr marL="342900" indent="-342900">
              <a:buFont typeface="Arial" panose="020B0604020202020204" pitchFamily="34" charset="0"/>
              <a:buChar char="•"/>
            </a:pPr>
            <a:r>
              <a:rPr lang="en-US" sz="2600" dirty="0"/>
              <a:t> </a:t>
            </a:r>
            <a:r>
              <a:rPr lang="el-GR" sz="2600" b="1" dirty="0"/>
              <a:t>11 Δεκεμβρίου 2023</a:t>
            </a:r>
            <a:r>
              <a:rPr lang="en-US" sz="2600" b="1" dirty="0"/>
              <a:t> </a:t>
            </a:r>
            <a:r>
              <a:rPr lang="en-US" sz="2600" dirty="0"/>
              <a:t>| </a:t>
            </a:r>
            <a:r>
              <a:rPr lang="el-GR" sz="2600" dirty="0"/>
              <a:t>Συνάντηση του Έργου LIFE-IP CYzero </a:t>
            </a:r>
            <a:r>
              <a:rPr lang="en-US" sz="2600" dirty="0" smtClean="0"/>
              <a:t>WASTE</a:t>
            </a:r>
            <a:r>
              <a:rPr lang="el-GR" sz="2600" dirty="0" smtClean="0"/>
              <a:t>με </a:t>
            </a:r>
            <a:r>
              <a:rPr lang="el-GR" sz="2600" dirty="0"/>
              <a:t>το Μη Κυβερνητικό Οργανισμό “Μπορούμε” </a:t>
            </a:r>
            <a:endParaRPr lang="en-US" sz="2600" dirty="0"/>
          </a:p>
          <a:p>
            <a:endParaRPr lang="en-US" sz="2600" dirty="0"/>
          </a:p>
          <a:p>
            <a:pPr marL="342900" indent="-342900">
              <a:buFont typeface="Arial" panose="020B0604020202020204" pitchFamily="34" charset="0"/>
              <a:buChar char="•"/>
            </a:pPr>
            <a:r>
              <a:rPr lang="el-GR" sz="2600" b="1" dirty="0"/>
              <a:t>1</a:t>
            </a:r>
            <a:r>
              <a:rPr lang="en-US" sz="2600" b="1" dirty="0"/>
              <a:t>8</a:t>
            </a:r>
            <a:r>
              <a:rPr lang="el-GR" sz="2600" b="1" dirty="0"/>
              <a:t> Δεκεμβρίου 2023</a:t>
            </a:r>
            <a:r>
              <a:rPr lang="en-US" sz="2600" b="1" dirty="0"/>
              <a:t> </a:t>
            </a:r>
            <a:r>
              <a:rPr lang="en-US" sz="2600" dirty="0"/>
              <a:t>| </a:t>
            </a:r>
            <a:r>
              <a:rPr lang="el-GR" sz="2600" dirty="0"/>
              <a:t>Συνάντηση μεταξύ του Έργου LIFE-IP CYzero Waste και του Έργου LIFE-IP </a:t>
            </a:r>
            <a:r>
              <a:rPr lang="el-GR" sz="2600" dirty="0" smtClean="0"/>
              <a:t>CEI-G</a:t>
            </a:r>
            <a:r>
              <a:rPr lang="en-US" sz="2600" dirty="0" smtClean="0"/>
              <a:t>REECE</a:t>
            </a:r>
            <a:r>
              <a:rPr lang="el-GR" sz="2600" dirty="0" smtClean="0"/>
              <a:t> </a:t>
            </a:r>
            <a:endParaRPr lang="en-US" sz="2600" dirty="0"/>
          </a:p>
          <a:p>
            <a:endParaRPr lang="en-US" sz="2600" dirty="0"/>
          </a:p>
          <a:p>
            <a:pPr marL="342900" indent="-342900">
              <a:buFont typeface="Arial" panose="020B0604020202020204" pitchFamily="34" charset="0"/>
              <a:buChar char="•"/>
            </a:pPr>
            <a:r>
              <a:rPr lang="el-GR" sz="2600" b="1" dirty="0"/>
              <a:t>1</a:t>
            </a:r>
            <a:r>
              <a:rPr lang="en-US" sz="2600" b="1" dirty="0"/>
              <a:t>2</a:t>
            </a:r>
            <a:r>
              <a:rPr lang="el-GR" sz="2600" b="1" dirty="0"/>
              <a:t> Δεκεμβρίου 2023</a:t>
            </a:r>
            <a:r>
              <a:rPr lang="en-US" sz="2600" b="1" dirty="0"/>
              <a:t> </a:t>
            </a:r>
            <a:r>
              <a:rPr lang="en-US" sz="2600" dirty="0"/>
              <a:t>| </a:t>
            </a:r>
            <a:r>
              <a:rPr lang="el-GR" sz="2600" dirty="0"/>
              <a:t>Συνάντηση του Έργου LIFE-IP CYzero </a:t>
            </a:r>
            <a:r>
              <a:rPr lang="el-GR" sz="2600" dirty="0" smtClean="0"/>
              <a:t>W</a:t>
            </a:r>
            <a:r>
              <a:rPr lang="en-US" sz="2600" dirty="0" smtClean="0"/>
              <a:t>ASTE</a:t>
            </a:r>
            <a:r>
              <a:rPr lang="el-GR" sz="2600" dirty="0" smtClean="0"/>
              <a:t> </a:t>
            </a:r>
            <a:r>
              <a:rPr lang="el-GR" sz="2600" dirty="0"/>
              <a:t>με το Έργο LIFE FOODPRINT (1</a:t>
            </a:r>
            <a:r>
              <a:rPr lang="en-US" sz="2600" dirty="0"/>
              <a:t>2</a:t>
            </a:r>
            <a:r>
              <a:rPr lang="el-GR" sz="2600" dirty="0"/>
              <a:t> Δεκεμβρίου 2023)</a:t>
            </a:r>
            <a:endParaRPr lang="en-US" sz="2600" dirty="0"/>
          </a:p>
          <a:p>
            <a:endParaRPr lang="en-CY" sz="2000" b="1" dirty="0"/>
          </a:p>
          <a:p>
            <a:endParaRPr lang="en-CY" sz="2000" b="1" dirty="0">
              <a:latin typeface="+mj-lt"/>
            </a:endParaRPr>
          </a:p>
        </p:txBody>
      </p:sp>
      <p:pic>
        <p:nvPicPr>
          <p:cNvPr id="8" name="Picture 7">
            <a:extLst>
              <a:ext uri="{FF2B5EF4-FFF2-40B4-BE49-F238E27FC236}">
                <a16:creationId xmlns:a16="http://schemas.microsoft.com/office/drawing/2014/main" id="{62593D7E-ABF3-4FF1-9E46-C78354A7183C}"/>
              </a:ext>
            </a:extLst>
          </p:cNvPr>
          <p:cNvPicPr>
            <a:picLocks noChangeAspect="1"/>
          </p:cNvPicPr>
          <p:nvPr/>
        </p:nvPicPr>
        <p:blipFill>
          <a:blip r:embed="rId4"/>
          <a:stretch>
            <a:fillRect/>
          </a:stretch>
        </p:blipFill>
        <p:spPr>
          <a:xfrm>
            <a:off x="6620071" y="3964796"/>
            <a:ext cx="4284045" cy="2253123"/>
          </a:xfrm>
          <a:prstGeom prst="rect">
            <a:avLst/>
          </a:prstGeom>
        </p:spPr>
      </p:pic>
      <p:pic>
        <p:nvPicPr>
          <p:cNvPr id="10" name="Picture 9">
            <a:extLst>
              <a:ext uri="{FF2B5EF4-FFF2-40B4-BE49-F238E27FC236}">
                <a16:creationId xmlns:a16="http://schemas.microsoft.com/office/drawing/2014/main" id="{20F13155-CC6E-8F19-68D0-C028E36E3182}"/>
              </a:ext>
            </a:extLst>
          </p:cNvPr>
          <p:cNvPicPr>
            <a:picLocks noChangeAspect="1"/>
          </p:cNvPicPr>
          <p:nvPr/>
        </p:nvPicPr>
        <p:blipFill>
          <a:blip r:embed="rId5"/>
          <a:stretch>
            <a:fillRect/>
          </a:stretch>
        </p:blipFill>
        <p:spPr>
          <a:xfrm>
            <a:off x="6609809" y="1348800"/>
            <a:ext cx="4294307" cy="2396541"/>
          </a:xfrm>
          <a:prstGeom prst="rect">
            <a:avLst/>
          </a:prstGeom>
        </p:spPr>
      </p:pic>
      <p:sp>
        <p:nvSpPr>
          <p:cNvPr id="9" name="Slide Number Placeholder 4">
            <a:extLst>
              <a:ext uri="{FF2B5EF4-FFF2-40B4-BE49-F238E27FC236}">
                <a16:creationId xmlns:a16="http://schemas.microsoft.com/office/drawing/2014/main" id="{89F2E06A-07A3-F8F5-7653-6065FA097D80}"/>
              </a:ext>
            </a:extLst>
          </p:cNvPr>
          <p:cNvSpPr txBox="1">
            <a:spLocks/>
          </p:cNvSpPr>
          <p:nvPr/>
        </p:nvSpPr>
        <p:spPr>
          <a:xfrm>
            <a:off x="10899648" y="6400800"/>
            <a:ext cx="530352" cy="365125"/>
          </a:xfrm>
          <a:prstGeom prst="rect">
            <a:avLst/>
          </a:prstGeom>
        </p:spPr>
        <p:txBody>
          <a:bodyPr vert="horz" lIns="91440" tIns="45720" rIns="91440" bIns="45720" rtlCol="0" anchor="ctr"/>
          <a:lstStyle>
            <a:defPPr>
              <a:defRPr lang="en-CY"/>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solidFill>
                  <a:srgbClr val="000000"/>
                </a:solidFill>
                <a:latin typeface="Avenir Next LT Pro"/>
              </a:rPr>
              <a:t>11</a:t>
            </a:r>
            <a:endParaRPr lang="en-US" dirty="0">
              <a:solidFill>
                <a:srgbClr val="000000"/>
              </a:solidFill>
              <a:latin typeface="Avenir Next LT Pro"/>
            </a:endParaRPr>
          </a:p>
        </p:txBody>
      </p:sp>
    </p:spTree>
    <p:extLst>
      <p:ext uri="{BB962C8B-B14F-4D97-AF65-F5344CB8AC3E}">
        <p14:creationId xmlns:p14="http://schemas.microsoft.com/office/powerpoint/2010/main" val="13757439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9B45BA4C-9B54-4496-821F-9E0985CA984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3" name="Picture 2" descr="A picture containing graphics, art, circle&#10;&#10;Description automatically generated">
            <a:extLst>
              <a:ext uri="{FF2B5EF4-FFF2-40B4-BE49-F238E27FC236}">
                <a16:creationId xmlns:a16="http://schemas.microsoft.com/office/drawing/2014/main" id="{6FD44845-59B6-3EBF-2EA7-74E14017A084}"/>
              </a:ext>
            </a:extLst>
          </p:cNvPr>
          <p:cNvPicPr>
            <a:picLocks noChangeAspect="1"/>
          </p:cNvPicPr>
          <p:nvPr/>
        </p:nvPicPr>
        <p:blipFill rotWithShape="1">
          <a:blip r:embed="rId3"/>
          <a:srcRect t="4537" b="23178"/>
          <a:stretch/>
        </p:blipFill>
        <p:spPr>
          <a:xfrm>
            <a:off x="3729027" y="0"/>
            <a:ext cx="8289580" cy="6858000"/>
          </a:xfrm>
          <a:prstGeom prst="rect">
            <a:avLst/>
          </a:prstGeom>
        </p:spPr>
      </p:pic>
      <p:pic>
        <p:nvPicPr>
          <p:cNvPr id="9" name="Picture 8" descr="A picture containing screenshot, colorfulness&#10;&#10;Description automatically generated">
            <a:extLst>
              <a:ext uri="{FF2B5EF4-FFF2-40B4-BE49-F238E27FC236}">
                <a16:creationId xmlns:a16="http://schemas.microsoft.com/office/drawing/2014/main" id="{57A6E29C-314D-DE51-0F34-CF3668CB77B4}"/>
              </a:ext>
            </a:extLst>
          </p:cNvPr>
          <p:cNvPicPr>
            <a:picLocks noChangeAspect="1"/>
          </p:cNvPicPr>
          <p:nvPr/>
        </p:nvPicPr>
        <p:blipFill>
          <a:blip r:embed="rId4"/>
          <a:stretch>
            <a:fillRect/>
          </a:stretch>
        </p:blipFill>
        <p:spPr>
          <a:xfrm>
            <a:off x="11601381" y="1626021"/>
            <a:ext cx="618565" cy="3605957"/>
          </a:xfrm>
          <a:prstGeom prst="rect">
            <a:avLst/>
          </a:prstGeom>
        </p:spPr>
      </p:pic>
      <p:sp>
        <p:nvSpPr>
          <p:cNvPr id="5" name="Slide Number Placeholder 4">
            <a:extLst>
              <a:ext uri="{FF2B5EF4-FFF2-40B4-BE49-F238E27FC236}">
                <a16:creationId xmlns:a16="http://schemas.microsoft.com/office/drawing/2014/main" id="{89F2E06A-07A3-F8F5-7653-6065FA097D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1E4CB7-CB13-4810-BF18-BE31AFC64F93}" type="slidenum">
              <a:rPr kumimoji="0" lang="en-US" sz="1000" b="1" i="0" u="none" strike="noStrike" kern="1200" cap="none" spc="0" normalizeH="0" baseline="0" noProof="0" smtClean="0">
                <a:ln>
                  <a:noFill/>
                </a:ln>
                <a:solidFill>
                  <a:srgbClr val="000000"/>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1"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2" name="Callout: Line with Accent Bar 1">
            <a:extLst>
              <a:ext uri="{FF2B5EF4-FFF2-40B4-BE49-F238E27FC236}">
                <a16:creationId xmlns:a16="http://schemas.microsoft.com/office/drawing/2014/main" id="{486934B2-07AD-D1E7-498F-1C8A486BB408}"/>
              </a:ext>
            </a:extLst>
          </p:cNvPr>
          <p:cNvSpPr/>
          <p:nvPr/>
        </p:nvSpPr>
        <p:spPr>
          <a:xfrm>
            <a:off x="3555634" y="2758526"/>
            <a:ext cx="6073311" cy="2473452"/>
          </a:xfrm>
          <a:prstGeom prst="accentCallout1">
            <a:avLst>
              <a:gd name="adj1" fmla="val 18750"/>
              <a:gd name="adj2" fmla="val -8333"/>
              <a:gd name="adj3" fmla="val 83320"/>
              <a:gd name="adj4" fmla="val -35559"/>
            </a:avLst>
          </a:prstGeom>
          <a:solidFill>
            <a:srgbClr val="E7CEF2"/>
          </a:solidFill>
          <a:ln>
            <a:solidFill>
              <a:srgbClr val="7030A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l-GR" dirty="0">
                <a:solidFill>
                  <a:srgbClr val="000000"/>
                </a:solidFill>
              </a:rPr>
              <a:t>Το Έργο στοχεύει, μέσω αυτών των δράσεων, να αποτρέψει τη σπατάλη τροφίμων κατά </a:t>
            </a:r>
            <a:r>
              <a:rPr kumimoji="0" lang="el-GR"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Avenir Next LT Pro"/>
                <a:ea typeface="+mn-ea"/>
                <a:cs typeface="+mn-cs"/>
              </a:rPr>
              <a:t>650 </a:t>
            </a:r>
            <a:r>
              <a:rPr kumimoji="0" lang="el-GR"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venir Next LT Pro"/>
                <a:ea typeface="+mn-ea"/>
                <a:cs typeface="+mn-cs"/>
              </a:rPr>
              <a:t>τόνους/έτος</a:t>
            </a:r>
            <a:r>
              <a:rPr kumimoji="0" lang="el-GR" sz="1800" b="0" i="0" u="none" strike="noStrike" kern="1200" cap="none" spc="0" normalizeH="0" baseline="0" noProof="0" dirty="0">
                <a:ln>
                  <a:noFill/>
                </a:ln>
                <a:solidFill>
                  <a:srgbClr val="000000"/>
                </a:solidFill>
                <a:effectLst/>
                <a:uLnTx/>
                <a:uFillTx/>
                <a:latin typeface="Avenir Next LT Pro"/>
                <a:ea typeface="+mn-ea"/>
                <a:cs typeface="+mn-cs"/>
              </a:rPr>
              <a:t>.</a:t>
            </a:r>
          </a:p>
        </p:txBody>
      </p:sp>
      <p:pic>
        <p:nvPicPr>
          <p:cNvPr id="6" name="Graphic 5" descr="Bullseye">
            <a:extLst>
              <a:ext uri="{FF2B5EF4-FFF2-40B4-BE49-F238E27FC236}">
                <a16:creationId xmlns:a16="http://schemas.microsoft.com/office/drawing/2014/main" id="{9F755C92-91B9-1DFD-D0E5-102602F30A8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50114" y="4317578"/>
            <a:ext cx="914400" cy="914400"/>
          </a:xfrm>
          <a:prstGeom prst="rect">
            <a:avLst/>
          </a:prstGeom>
        </p:spPr>
      </p:pic>
      <p:cxnSp>
        <p:nvCxnSpPr>
          <p:cNvPr id="10" name="Straight Connector 9">
            <a:extLst>
              <a:ext uri="{FF2B5EF4-FFF2-40B4-BE49-F238E27FC236}">
                <a16:creationId xmlns:a16="http://schemas.microsoft.com/office/drawing/2014/main" id="{18924CB1-7026-6B94-D9FF-65B1A1ED5848}"/>
              </a:ext>
            </a:extLst>
          </p:cNvPr>
          <p:cNvCxnSpPr>
            <a:cxnSpLocks/>
          </p:cNvCxnSpPr>
          <p:nvPr/>
        </p:nvCxnSpPr>
        <p:spPr>
          <a:xfrm>
            <a:off x="0" y="1583290"/>
            <a:ext cx="10318908" cy="0"/>
          </a:xfrm>
          <a:prstGeom prst="line">
            <a:avLst/>
          </a:prstGeom>
          <a:noFill/>
          <a:ln w="19050" cap="flat" cmpd="sng" algn="ctr">
            <a:solidFill>
              <a:sysClr val="windowText" lastClr="000000"/>
            </a:solidFill>
            <a:prstDash val="solid"/>
            <a:miter lim="800000"/>
          </a:ln>
          <a:effectLst/>
        </p:spPr>
      </p:cxnSp>
      <p:sp>
        <p:nvSpPr>
          <p:cNvPr id="4" name="TextBox 3">
            <a:extLst>
              <a:ext uri="{FF2B5EF4-FFF2-40B4-BE49-F238E27FC236}">
                <a16:creationId xmlns:a16="http://schemas.microsoft.com/office/drawing/2014/main" id="{2DA628D3-FA5F-E833-D5C9-FA94100CD4AF}"/>
              </a:ext>
            </a:extLst>
          </p:cNvPr>
          <p:cNvSpPr txBox="1"/>
          <p:nvPr/>
        </p:nvSpPr>
        <p:spPr>
          <a:xfrm>
            <a:off x="-27946" y="94779"/>
            <a:ext cx="1140004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venir Next LT Pro"/>
                <a:ea typeface="+mn-ea"/>
                <a:cs typeface="+mn-cs"/>
              </a:rPr>
              <a:t>Δράση C4</a:t>
            </a:r>
            <a:r>
              <a:rPr kumimoji="0" lang="el-GR" sz="3600" b="1" i="0" u="none" strike="noStrike" kern="1200" cap="none" spc="0" normalizeH="0" noProof="0" dirty="0">
                <a:ln>
                  <a:noFill/>
                </a:ln>
                <a:solidFill>
                  <a:srgbClr val="000000"/>
                </a:solidFill>
                <a:effectLst>
                  <a:outerShdw blurRad="38100" dist="38100" dir="2700000" algn="tl">
                    <a:srgbClr val="000000">
                      <a:alpha val="43137"/>
                    </a:srgbClr>
                  </a:outerShdw>
                </a:effectLst>
                <a:uLnTx/>
                <a:uFillTx/>
                <a:latin typeface="Avenir Next LT Pro"/>
                <a:ea typeface="+mn-ea"/>
                <a:cs typeface="+mn-cs"/>
              </a:rPr>
              <a:t> | </a:t>
            </a:r>
            <a:r>
              <a:rPr kumimoji="0" lang="el-GR"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venir Next LT Pro"/>
                <a:ea typeface="+mn-ea"/>
                <a:cs typeface="+mn-cs"/>
              </a:rPr>
              <a:t>Δράσεις πρόληψης δημιουργίας αποβλήτων τροφίμων</a:t>
            </a:r>
          </a:p>
        </p:txBody>
      </p:sp>
    </p:spTree>
    <p:extLst>
      <p:ext uri="{BB962C8B-B14F-4D97-AF65-F5344CB8AC3E}">
        <p14:creationId xmlns:p14="http://schemas.microsoft.com/office/powerpoint/2010/main" val="42666913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9B45BA4C-9B54-4496-821F-9E0985CA984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3" name="Picture 2" descr="A picture containing graphics, art, circle&#10;&#10;Description automatically generated">
            <a:extLst>
              <a:ext uri="{FF2B5EF4-FFF2-40B4-BE49-F238E27FC236}">
                <a16:creationId xmlns:a16="http://schemas.microsoft.com/office/drawing/2014/main" id="{6FD44845-59B6-3EBF-2EA7-74E14017A084}"/>
              </a:ext>
            </a:extLst>
          </p:cNvPr>
          <p:cNvPicPr>
            <a:picLocks noChangeAspect="1"/>
          </p:cNvPicPr>
          <p:nvPr/>
        </p:nvPicPr>
        <p:blipFill rotWithShape="1">
          <a:blip r:embed="rId3"/>
          <a:srcRect t="4537" b="23178"/>
          <a:stretch/>
        </p:blipFill>
        <p:spPr>
          <a:xfrm>
            <a:off x="3902420" y="0"/>
            <a:ext cx="8289580" cy="6858000"/>
          </a:xfrm>
          <a:prstGeom prst="rect">
            <a:avLst/>
          </a:prstGeom>
        </p:spPr>
      </p:pic>
      <p:pic>
        <p:nvPicPr>
          <p:cNvPr id="9" name="Picture 8" descr="A picture containing screenshot, colorfulness&#10;&#10;Description automatically generated">
            <a:extLst>
              <a:ext uri="{FF2B5EF4-FFF2-40B4-BE49-F238E27FC236}">
                <a16:creationId xmlns:a16="http://schemas.microsoft.com/office/drawing/2014/main" id="{57A6E29C-314D-DE51-0F34-CF3668CB77B4}"/>
              </a:ext>
            </a:extLst>
          </p:cNvPr>
          <p:cNvPicPr>
            <a:picLocks noChangeAspect="1"/>
          </p:cNvPicPr>
          <p:nvPr/>
        </p:nvPicPr>
        <p:blipFill>
          <a:blip r:embed="rId4"/>
          <a:stretch>
            <a:fillRect/>
          </a:stretch>
        </p:blipFill>
        <p:spPr>
          <a:xfrm>
            <a:off x="11601381" y="1626021"/>
            <a:ext cx="618565" cy="3605957"/>
          </a:xfrm>
          <a:prstGeom prst="rect">
            <a:avLst/>
          </a:prstGeom>
        </p:spPr>
      </p:pic>
      <p:sp>
        <p:nvSpPr>
          <p:cNvPr id="5" name="Slide Number Placeholder 4">
            <a:extLst>
              <a:ext uri="{FF2B5EF4-FFF2-40B4-BE49-F238E27FC236}">
                <a16:creationId xmlns:a16="http://schemas.microsoft.com/office/drawing/2014/main" id="{89F2E06A-07A3-F8F5-7653-6065FA097D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1E4CB7-CB13-4810-BF18-BE31AFC64F93}" type="slidenum">
              <a:rPr kumimoji="0" lang="en-US" sz="1000" b="1" i="0" u="none" strike="noStrike" kern="1200" cap="none" spc="0" normalizeH="0" baseline="0" noProof="0" smtClean="0">
                <a:ln>
                  <a:noFill/>
                </a:ln>
                <a:solidFill>
                  <a:srgbClr val="000000"/>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1" i="0" u="none" strike="noStrike" kern="1200" cap="none" spc="0" normalizeH="0" baseline="0" noProof="0" dirty="0">
              <a:ln>
                <a:noFill/>
              </a:ln>
              <a:solidFill>
                <a:srgbClr val="000000"/>
              </a:solidFill>
              <a:effectLst/>
              <a:uLnTx/>
              <a:uFillTx/>
              <a:latin typeface="Avenir Next LT Pro"/>
              <a:ea typeface="+mn-ea"/>
              <a:cs typeface="+mn-cs"/>
            </a:endParaRPr>
          </a:p>
        </p:txBody>
      </p:sp>
      <p:cxnSp>
        <p:nvCxnSpPr>
          <p:cNvPr id="10" name="Straight Connector 9">
            <a:extLst>
              <a:ext uri="{FF2B5EF4-FFF2-40B4-BE49-F238E27FC236}">
                <a16:creationId xmlns:a16="http://schemas.microsoft.com/office/drawing/2014/main" id="{18924CB1-7026-6B94-D9FF-65B1A1ED5848}"/>
              </a:ext>
            </a:extLst>
          </p:cNvPr>
          <p:cNvCxnSpPr>
            <a:cxnSpLocks/>
          </p:cNvCxnSpPr>
          <p:nvPr/>
        </p:nvCxnSpPr>
        <p:spPr>
          <a:xfrm>
            <a:off x="-27946" y="920560"/>
            <a:ext cx="10318908" cy="0"/>
          </a:xfrm>
          <a:prstGeom prst="line">
            <a:avLst/>
          </a:prstGeom>
          <a:noFill/>
          <a:ln w="19050" cap="flat" cmpd="sng" algn="ctr">
            <a:solidFill>
              <a:sysClr val="windowText" lastClr="000000"/>
            </a:solidFill>
            <a:prstDash val="solid"/>
            <a:miter lim="800000"/>
          </a:ln>
          <a:effectLst/>
        </p:spPr>
      </p:cxnSp>
      <p:sp>
        <p:nvSpPr>
          <p:cNvPr id="4" name="TextBox 3">
            <a:extLst>
              <a:ext uri="{FF2B5EF4-FFF2-40B4-BE49-F238E27FC236}">
                <a16:creationId xmlns:a16="http://schemas.microsoft.com/office/drawing/2014/main" id="{2DA628D3-FA5F-E833-D5C9-FA94100CD4AF}"/>
              </a:ext>
            </a:extLst>
          </p:cNvPr>
          <p:cNvSpPr txBox="1"/>
          <p:nvPr/>
        </p:nvSpPr>
        <p:spPr>
          <a:xfrm>
            <a:off x="-27946" y="94779"/>
            <a:ext cx="114000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6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Avenir Next LT Pro"/>
                <a:ea typeface="+mn-ea"/>
                <a:cs typeface="+mn-cs"/>
              </a:rPr>
              <a:t>Συνοψίζοντας….</a:t>
            </a:r>
            <a:endParaRPr kumimoji="0" lang="el-GR"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venir Next LT Pro"/>
              <a:ea typeface="+mn-ea"/>
              <a:cs typeface="+mn-cs"/>
            </a:endParaRPr>
          </a:p>
        </p:txBody>
      </p:sp>
      <p:sp>
        <p:nvSpPr>
          <p:cNvPr id="7" name="Rectangle 6"/>
          <p:cNvSpPr/>
          <p:nvPr/>
        </p:nvSpPr>
        <p:spPr>
          <a:xfrm>
            <a:off x="387473" y="1100011"/>
            <a:ext cx="6974002" cy="3785652"/>
          </a:xfrm>
          <a:prstGeom prst="rect">
            <a:avLst/>
          </a:prstGeom>
        </p:spPr>
        <p:txBody>
          <a:bodyPr wrap="square">
            <a:spAutoFit/>
          </a:bodyPr>
          <a:lstStyle/>
          <a:p>
            <a:pPr marL="285750" indent="-285750">
              <a:buFont typeface="Arial" panose="020B0604020202020204" pitchFamily="34" charset="0"/>
              <a:buChar char="•"/>
            </a:pPr>
            <a:r>
              <a:rPr lang="el-GR" sz="2400" dirty="0">
                <a:latin typeface="Calibri" panose="020F0502020204030204" pitchFamily="34" charset="0"/>
                <a:ea typeface="Calibri" panose="020F0502020204030204" pitchFamily="34" charset="0"/>
                <a:cs typeface="Calibri" panose="020F0502020204030204" pitchFamily="34" charset="0"/>
              </a:rPr>
              <a:t>Το έργο LIFE προχωρά δυναμικά με την υλοποίηση και εξέλιξη των </a:t>
            </a:r>
            <a:r>
              <a:rPr lang="el-GR" sz="2400" dirty="0" smtClean="0">
                <a:latin typeface="Calibri" panose="020F0502020204030204" pitchFamily="34" charset="0"/>
                <a:ea typeface="Calibri" panose="020F0502020204030204" pitchFamily="34" charset="0"/>
                <a:cs typeface="Calibri" panose="020F0502020204030204" pitchFamily="34" charset="0"/>
              </a:rPr>
              <a:t>δράσεων </a:t>
            </a:r>
            <a:r>
              <a:rPr lang="el-GR" sz="2400" dirty="0">
                <a:latin typeface="Calibri" panose="020F0502020204030204" pitchFamily="34" charset="0"/>
                <a:ea typeface="Calibri" panose="020F0502020204030204" pitchFamily="34" charset="0"/>
                <a:cs typeface="Calibri" panose="020F0502020204030204" pitchFamily="34" charset="0"/>
              </a:rPr>
              <a:t>του</a:t>
            </a:r>
            <a:r>
              <a:rPr lang="el-GR" sz="2400" dirty="0" smtClean="0">
                <a:latin typeface="Calibri" panose="020F0502020204030204" pitchFamily="34" charset="0"/>
                <a:ea typeface="Calibri" panose="020F0502020204030204" pitchFamily="34" charset="0"/>
                <a:cs typeface="Calibri" panose="020F0502020204030204" pitchFamily="34" charset="0"/>
              </a:rPr>
              <a:t>.</a:t>
            </a:r>
          </a:p>
          <a:p>
            <a:endParaRPr lang="el-GR" sz="2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sz="2400" dirty="0" smtClean="0">
                <a:latin typeface="Calibri" panose="020F0502020204030204" pitchFamily="34" charset="0"/>
                <a:ea typeface="Calibri" panose="020F0502020204030204" pitchFamily="34" charset="0"/>
                <a:cs typeface="Calibri" panose="020F0502020204030204" pitchFamily="34" charset="0"/>
              </a:rPr>
              <a:t>Δεσμευόμαστε </a:t>
            </a:r>
            <a:r>
              <a:rPr lang="el-GR" sz="2400" dirty="0">
                <a:latin typeface="Calibri" panose="020F0502020204030204" pitchFamily="34" charset="0"/>
                <a:ea typeface="Calibri" panose="020F0502020204030204" pitchFamily="34" charset="0"/>
                <a:cs typeface="Calibri" panose="020F0502020204030204" pitchFamily="34" charset="0"/>
              </a:rPr>
              <a:t>να συνεχίσουμε και να ενισχύσουμε τις δράσεις ενημέρωσης, ευαισθητοποίησης και </a:t>
            </a:r>
            <a:r>
              <a:rPr lang="el-GR" sz="2400" dirty="0" smtClean="0">
                <a:latin typeface="Calibri" panose="020F0502020204030204" pitchFamily="34" charset="0"/>
                <a:ea typeface="Calibri" panose="020F0502020204030204" pitchFamily="34" charset="0"/>
                <a:cs typeface="Calibri" panose="020F0502020204030204" pitchFamily="34" charset="0"/>
              </a:rPr>
              <a:t>δικτύωσης</a:t>
            </a:r>
            <a:r>
              <a:rPr lang="en-US" sz="2400" dirty="0" smtClean="0">
                <a:latin typeface="Calibri" panose="020F0502020204030204" pitchFamily="34" charset="0"/>
                <a:ea typeface="Calibri" panose="020F0502020204030204" pitchFamily="34" charset="0"/>
                <a:cs typeface="Calibri" panose="020F0502020204030204" pitchFamily="34" charset="0"/>
              </a:rPr>
              <a:t> </a:t>
            </a:r>
            <a:r>
              <a:rPr lang="el-GR" sz="2400" dirty="0" smtClean="0">
                <a:latin typeface="Calibri" panose="020F0502020204030204" pitchFamily="34" charset="0"/>
                <a:ea typeface="Calibri" panose="020F0502020204030204" pitchFamily="34" charset="0"/>
                <a:cs typeface="Calibri" panose="020F0502020204030204" pitchFamily="34" charset="0"/>
              </a:rPr>
              <a:t>με </a:t>
            </a:r>
            <a:r>
              <a:rPr lang="el-GR" sz="2400" dirty="0">
                <a:latin typeface="Calibri" panose="020F0502020204030204" pitchFamily="34" charset="0"/>
                <a:ea typeface="Calibri" panose="020F0502020204030204" pitchFamily="34" charset="0"/>
                <a:cs typeface="Calibri" panose="020F0502020204030204" pitchFamily="34" charset="0"/>
              </a:rPr>
              <a:t>άλλα έργα LIFE</a:t>
            </a:r>
            <a:r>
              <a:rPr lang="el-GR" sz="2400" dirty="0" smtClean="0">
                <a:latin typeface="Calibri" panose="020F0502020204030204" pitchFamily="34" charset="0"/>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l-GR" sz="2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sz="2400" dirty="0" smtClean="0">
                <a:latin typeface="Calibri" panose="020F0502020204030204" pitchFamily="34" charset="0"/>
                <a:ea typeface="Calibri" panose="020F0502020204030204" pitchFamily="34" charset="0"/>
                <a:cs typeface="Calibri" panose="020F0502020204030204" pitchFamily="34" charset="0"/>
              </a:rPr>
              <a:t>Μείνετε συντονισμένοι για </a:t>
            </a:r>
            <a:r>
              <a:rPr lang="el-GR" sz="2400" dirty="0">
                <a:latin typeface="Calibri" panose="020F0502020204030204" pitchFamily="34" charset="0"/>
                <a:ea typeface="Calibri" panose="020F0502020204030204" pitchFamily="34" charset="0"/>
                <a:cs typeface="Calibri" panose="020F0502020204030204" pitchFamily="34" charset="0"/>
              </a:rPr>
              <a:t>την επερχόμενη σειρά εκπαιδευτικών </a:t>
            </a:r>
            <a:r>
              <a:rPr lang="el-GR" sz="2400" dirty="0" smtClean="0">
                <a:latin typeface="Calibri" panose="020F0502020204030204" pitchFamily="34" charset="0"/>
                <a:ea typeface="Calibri" panose="020F0502020204030204" pitchFamily="34" charset="0"/>
                <a:cs typeface="Calibri" panose="020F0502020204030204" pitchFamily="34" charset="0"/>
              </a:rPr>
              <a:t>δραστηριοτήτων με θέμα τη μείωση της σπατάλης τροφίμων </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p:cNvSpPr/>
          <p:nvPr/>
        </p:nvSpPr>
        <p:spPr>
          <a:xfrm>
            <a:off x="2145210" y="5341035"/>
            <a:ext cx="8057526"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l-GR" b="1" dirty="0">
                <a:effectLst>
                  <a:outerShdw blurRad="38100" dist="38100" dir="2700000" algn="tl">
                    <a:srgbClr val="000000">
                      <a:alpha val="43137"/>
                    </a:srgbClr>
                  </a:outerShdw>
                </a:effectLst>
              </a:rPr>
              <a:t>Μαζί, μπορούμε να οικοδομήσουμε ένα μέλλον όπου η σπατάλη τροφίμων θα αποτελεί παρελθόν, οδηγώντας σε έναν πιο βιώσιμο πλανήτη για τις επόμενες γενιές.</a:t>
            </a:r>
          </a:p>
        </p:txBody>
      </p:sp>
    </p:spTree>
    <p:extLst>
      <p:ext uri="{BB962C8B-B14F-4D97-AF65-F5344CB8AC3E}">
        <p14:creationId xmlns:p14="http://schemas.microsoft.com/office/powerpoint/2010/main" val="28501948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logo with a person and leaves">
            <a:extLst>
              <a:ext uri="{FF2B5EF4-FFF2-40B4-BE49-F238E27FC236}">
                <a16:creationId xmlns:a16="http://schemas.microsoft.com/office/drawing/2014/main" id="{DD3E6CD0-76ED-A4E0-0428-EE96CAA341A4}"/>
              </a:ext>
            </a:extLst>
          </p:cNvPr>
          <p:cNvPicPr>
            <a:picLocks noChangeAspect="1"/>
          </p:cNvPicPr>
          <p:nvPr/>
        </p:nvPicPr>
        <p:blipFill>
          <a:blip r:embed="rId3"/>
          <a:stretch>
            <a:fillRect/>
          </a:stretch>
        </p:blipFill>
        <p:spPr>
          <a:xfrm>
            <a:off x="9784033" y="4795348"/>
            <a:ext cx="1821237" cy="1605451"/>
          </a:xfrm>
          <a:prstGeom prst="rect">
            <a:avLst/>
          </a:prstGeom>
        </p:spPr>
      </p:pic>
      <p:pic>
        <p:nvPicPr>
          <p:cNvPr id="6" name="Picture 5">
            <a:extLst>
              <a:ext uri="{FF2B5EF4-FFF2-40B4-BE49-F238E27FC236}">
                <a16:creationId xmlns:a16="http://schemas.microsoft.com/office/drawing/2014/main" id="{18066644-AD6B-F8EA-E6E9-7CECD65BF330}"/>
              </a:ext>
            </a:extLst>
          </p:cNvPr>
          <p:cNvPicPr>
            <a:picLocks noChangeAspect="1"/>
          </p:cNvPicPr>
          <p:nvPr/>
        </p:nvPicPr>
        <p:blipFill>
          <a:blip r:embed="rId4"/>
          <a:stretch>
            <a:fillRect/>
          </a:stretch>
        </p:blipFill>
        <p:spPr>
          <a:xfrm>
            <a:off x="167639" y="1371421"/>
            <a:ext cx="4066384" cy="4115157"/>
          </a:xfrm>
          <a:prstGeom prst="rect">
            <a:avLst/>
          </a:prstGeom>
        </p:spPr>
      </p:pic>
      <p:pic>
        <p:nvPicPr>
          <p:cNvPr id="4" name="Picture 3">
            <a:extLst>
              <a:ext uri="{FF2B5EF4-FFF2-40B4-BE49-F238E27FC236}">
                <a16:creationId xmlns:a16="http://schemas.microsoft.com/office/drawing/2014/main" id="{831E1BFD-BDEC-8DBA-E8D8-3D37BF3BCA27}"/>
              </a:ext>
            </a:extLst>
          </p:cNvPr>
          <p:cNvPicPr>
            <a:picLocks noChangeAspect="1"/>
          </p:cNvPicPr>
          <p:nvPr/>
        </p:nvPicPr>
        <p:blipFill>
          <a:blip r:embed="rId5"/>
          <a:stretch>
            <a:fillRect/>
          </a:stretch>
        </p:blipFill>
        <p:spPr>
          <a:xfrm>
            <a:off x="335279" y="-7634"/>
            <a:ext cx="11856721" cy="6858000"/>
          </a:xfrm>
          <a:prstGeom prst="rect">
            <a:avLst/>
          </a:prstGeom>
        </p:spPr>
      </p:pic>
      <p:sp>
        <p:nvSpPr>
          <p:cNvPr id="2" name="Title 1">
            <a:extLst>
              <a:ext uri="{FF2B5EF4-FFF2-40B4-BE49-F238E27FC236}">
                <a16:creationId xmlns:a16="http://schemas.microsoft.com/office/drawing/2014/main" id="{96B4F149-3CDA-F6E4-B44F-9B741BF77CAD}"/>
              </a:ext>
            </a:extLst>
          </p:cNvPr>
          <p:cNvSpPr>
            <a:spLocks noGrp="1"/>
          </p:cNvSpPr>
          <p:nvPr>
            <p:ph type="ctrTitle"/>
          </p:nvPr>
        </p:nvSpPr>
        <p:spPr>
          <a:xfrm>
            <a:off x="3886200" y="7634"/>
            <a:ext cx="5780015" cy="6850366"/>
          </a:xfrm>
        </p:spPr>
        <p:txBody>
          <a:bodyPr anchor="ctr">
            <a:normAutofit fontScale="90000"/>
          </a:bodyPr>
          <a:lstStyle/>
          <a:p>
            <a:pPr lvl="0"/>
            <a:r>
              <a:rPr lang="el-GR" sz="5600" dirty="0">
                <a:latin typeface="Calibri" panose="020F0502020204030204" pitchFamily="34" charset="0"/>
                <a:cs typeface="Calibri" panose="020F0502020204030204" pitchFamily="34" charset="0"/>
              </a:rPr>
              <a:t>Ευχαριστώ</a:t>
            </a:r>
            <a:r>
              <a:rPr lang="en-US" sz="2700" dirty="0">
                <a:latin typeface="Calibri" panose="020F0502020204030204" pitchFamily="34" charset="0"/>
                <a:cs typeface="Calibri" panose="020F0502020204030204" pitchFamily="34" charset="0"/>
              </a:rPr>
              <a:t/>
            </a:r>
            <a:br>
              <a:rPr lang="en-US" sz="2700" dirty="0">
                <a:latin typeface="Calibri" panose="020F0502020204030204" pitchFamily="34" charset="0"/>
                <a:cs typeface="Calibri" panose="020F0502020204030204" pitchFamily="34" charset="0"/>
              </a:rPr>
            </a:br>
            <a:r>
              <a:rPr lang="en-GB" sz="2700" dirty="0">
                <a:latin typeface="Calibri" panose="020F0502020204030204" pitchFamily="34" charset="0"/>
                <a:cs typeface="Calibri" panose="020F0502020204030204" pitchFamily="34" charset="0"/>
              </a:rPr>
              <a:t/>
            </a:r>
            <a:br>
              <a:rPr lang="en-GB" sz="2700" dirty="0">
                <a:latin typeface="Calibri" panose="020F0502020204030204" pitchFamily="34" charset="0"/>
                <a:cs typeface="Calibri" panose="020F0502020204030204" pitchFamily="34" charset="0"/>
              </a:rPr>
            </a:br>
            <a:r>
              <a:rPr lang="el-GR" sz="2700" dirty="0">
                <a:latin typeface="Calibri" panose="020F0502020204030204" pitchFamily="34" charset="0"/>
                <a:cs typeface="Calibri" panose="020F0502020204030204" pitchFamily="34" charset="0"/>
              </a:rPr>
              <a:t>Έλενα </a:t>
            </a:r>
            <a:r>
              <a:rPr lang="el-GR" sz="2700" dirty="0" err="1">
                <a:latin typeface="Calibri" panose="020F0502020204030204" pitchFamily="34" charset="0"/>
                <a:cs typeface="Calibri" panose="020F0502020204030204" pitchFamily="34" charset="0"/>
              </a:rPr>
              <a:t>Στυλιανοπούλου</a:t>
            </a:r>
            <a:r>
              <a:rPr lang="en-GB" sz="2700" dirty="0">
                <a:latin typeface="Calibri" panose="020F0502020204030204" pitchFamily="34" charset="0"/>
                <a:cs typeface="Calibri" panose="020F0502020204030204" pitchFamily="34" charset="0"/>
              </a:rPr>
              <a:t>, </a:t>
            </a:r>
            <a:r>
              <a:rPr lang="fr-FR" sz="2700" dirty="0">
                <a:latin typeface="Calibri" panose="020F0502020204030204" pitchFamily="34" charset="0"/>
                <a:cs typeface="Calibri" panose="020F0502020204030204" pitchFamily="34" charset="0"/>
              </a:rPr>
              <a:t>PC</a:t>
            </a:r>
            <a:r>
              <a:rPr lang="el-GR" sz="2700" dirty="0">
                <a:latin typeface="Calibri" panose="020F0502020204030204" pitchFamily="34" charset="0"/>
                <a:cs typeface="Calibri" panose="020F0502020204030204" pitchFamily="34" charset="0"/>
              </a:rPr>
              <a:t/>
            </a:r>
            <a:br>
              <a:rPr lang="el-GR"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hlinkClick r:id="rId6"/>
              </a:rPr>
              <a:t>estylianopoulou@environment.moa.gov.cy</a:t>
            </a:r>
            <a:r>
              <a:rPr lang="en-US" sz="2700" dirty="0">
                <a:latin typeface="Calibri" panose="020F0502020204030204" pitchFamily="34" charset="0"/>
                <a:cs typeface="Calibri" panose="020F0502020204030204" pitchFamily="34" charset="0"/>
              </a:rPr>
              <a:t/>
            </a:r>
            <a:br>
              <a:rPr lang="en-US" sz="2700" dirty="0">
                <a:latin typeface="Calibri" panose="020F0502020204030204" pitchFamily="34" charset="0"/>
                <a:cs typeface="Calibri" panose="020F0502020204030204" pitchFamily="34" charset="0"/>
              </a:rPr>
            </a:br>
            <a:r>
              <a:rPr lang="en-GB" sz="2700" dirty="0">
                <a:latin typeface="Calibri" panose="020F0502020204030204" pitchFamily="34" charset="0"/>
                <a:cs typeface="Calibri" panose="020F0502020204030204" pitchFamily="34" charset="0"/>
              </a:rPr>
              <a:t/>
            </a:r>
            <a:br>
              <a:rPr lang="en-GB" sz="2700" dirty="0">
                <a:latin typeface="Calibri" panose="020F0502020204030204" pitchFamily="34" charset="0"/>
                <a:cs typeface="Calibri" panose="020F0502020204030204" pitchFamily="34" charset="0"/>
              </a:rPr>
            </a:br>
            <a:r>
              <a:rPr lang="el-GR" sz="2700" dirty="0">
                <a:latin typeface="Calibri" panose="020F0502020204030204" pitchFamily="34" charset="0"/>
                <a:cs typeface="Calibri" panose="020F0502020204030204" pitchFamily="34" charset="0"/>
              </a:rPr>
              <a:t>Ιωάννα Κωνσταντινίδου</a:t>
            </a:r>
            <a:r>
              <a:rPr lang="en-GB" sz="2700" dirty="0">
                <a:latin typeface="Calibri" panose="020F0502020204030204" pitchFamily="34" charset="0"/>
                <a:cs typeface="Calibri" panose="020F0502020204030204" pitchFamily="34" charset="0"/>
              </a:rPr>
              <a:t>, PM</a:t>
            </a:r>
            <a:br>
              <a:rPr lang="en-GB" sz="2700" dirty="0">
                <a:latin typeface="Calibri" panose="020F0502020204030204" pitchFamily="34" charset="0"/>
                <a:cs typeface="Calibri" panose="020F0502020204030204" pitchFamily="34" charset="0"/>
              </a:rPr>
            </a:br>
            <a:r>
              <a:rPr lang="en-GB" sz="2700" dirty="0">
                <a:latin typeface="Calibri" panose="020F0502020204030204" pitchFamily="34" charset="0"/>
                <a:cs typeface="Calibri" panose="020F0502020204030204" pitchFamily="34" charset="0"/>
                <a:hlinkClick r:id="rId7"/>
              </a:rPr>
              <a:t>jconstantinidou@environment.moa.gov.cy</a:t>
            </a:r>
            <a:r>
              <a:rPr lang="el-GR" sz="2700" dirty="0">
                <a:latin typeface="Calibri" panose="020F0502020204030204" pitchFamily="34" charset="0"/>
                <a:cs typeface="Calibri" panose="020F0502020204030204" pitchFamily="34" charset="0"/>
              </a:rPr>
              <a:t/>
            </a:r>
            <a:br>
              <a:rPr lang="el-GR" sz="2700" dirty="0">
                <a:latin typeface="Calibri" panose="020F0502020204030204" pitchFamily="34" charset="0"/>
                <a:cs typeface="Calibri" panose="020F0502020204030204" pitchFamily="34" charset="0"/>
              </a:rPr>
            </a:br>
            <a:r>
              <a:rPr lang="el-GR" sz="2700" dirty="0">
                <a:latin typeface="Calibri" panose="020F0502020204030204" pitchFamily="34" charset="0"/>
                <a:cs typeface="Calibri" panose="020F0502020204030204" pitchFamily="34" charset="0"/>
              </a:rPr>
              <a:t/>
            </a:r>
            <a:br>
              <a:rPr lang="el-GR" sz="2700" dirty="0">
                <a:latin typeface="Calibri" panose="020F0502020204030204" pitchFamily="34" charset="0"/>
                <a:cs typeface="Calibri" panose="020F0502020204030204" pitchFamily="34" charset="0"/>
              </a:rPr>
            </a:br>
            <a:r>
              <a:rPr lang="fr-FR" sz="2700" u="sng" dirty="0">
                <a:latin typeface="Calibri" panose="020F0502020204030204" pitchFamily="34" charset="0"/>
                <a:cs typeface="Calibri" panose="020F0502020204030204" pitchFamily="34" charset="0"/>
              </a:rPr>
              <a:t>LIFE IP TE</a:t>
            </a:r>
            <a:r>
              <a:rPr lang="en-GB" sz="2700" u="sng" dirty="0">
                <a:latin typeface="Calibri" panose="020F0502020204030204" pitchFamily="34" charset="0"/>
                <a:cs typeface="Calibri" panose="020F0502020204030204" pitchFamily="34" charset="0"/>
              </a:rPr>
              <a:t>AM</a:t>
            </a:r>
            <a:r>
              <a:rPr lang="el-GR" sz="2700" dirty="0">
                <a:latin typeface="Calibri" panose="020F0502020204030204" pitchFamily="34" charset="0"/>
                <a:cs typeface="Calibri" panose="020F0502020204030204" pitchFamily="34" charset="0"/>
              </a:rPr>
              <a:t/>
            </a:r>
            <a:br>
              <a:rPr lang="el-GR" sz="2700" dirty="0">
                <a:latin typeface="Calibri" panose="020F0502020204030204" pitchFamily="34" charset="0"/>
                <a:cs typeface="Calibri" panose="020F0502020204030204" pitchFamily="34" charset="0"/>
              </a:rPr>
            </a:br>
            <a:r>
              <a:rPr lang="el-GR" sz="2700" dirty="0">
                <a:latin typeface="Calibri" panose="020F0502020204030204" pitchFamily="34" charset="0"/>
                <a:cs typeface="Calibri" panose="020F0502020204030204" pitchFamily="34" charset="0"/>
              </a:rPr>
              <a:t>Μικέλα Χαράκη</a:t>
            </a:r>
            <a:r>
              <a:rPr lang="en-CY" sz="2700" dirty="0">
                <a:latin typeface="Calibri" panose="020F0502020204030204" pitchFamily="34" charset="0"/>
                <a:cs typeface="Calibri" panose="020F0502020204030204" pitchFamily="34" charset="0"/>
              </a:rPr>
              <a:t/>
            </a:r>
            <a:br>
              <a:rPr lang="en-CY" sz="2700" dirty="0">
                <a:latin typeface="Calibri" panose="020F0502020204030204" pitchFamily="34" charset="0"/>
                <a:cs typeface="Calibri" panose="020F0502020204030204" pitchFamily="34" charset="0"/>
              </a:rPr>
            </a:br>
            <a:r>
              <a:rPr lang="el-GR" sz="2700" dirty="0">
                <a:latin typeface="Calibri" panose="020F0502020204030204" pitchFamily="34" charset="0"/>
                <a:cs typeface="Calibri" panose="020F0502020204030204" pitchFamily="34" charset="0"/>
              </a:rPr>
              <a:t>Νίκος Πολυκάρπου</a:t>
            </a:r>
            <a:r>
              <a:rPr lang="en-CY" sz="2700" dirty="0">
                <a:latin typeface="Calibri" panose="020F0502020204030204" pitchFamily="34" charset="0"/>
                <a:cs typeface="Calibri" panose="020F0502020204030204" pitchFamily="34" charset="0"/>
              </a:rPr>
              <a:t/>
            </a:r>
            <a:br>
              <a:rPr lang="en-CY" sz="2700" dirty="0">
                <a:latin typeface="Calibri" panose="020F0502020204030204" pitchFamily="34" charset="0"/>
                <a:cs typeface="Calibri" panose="020F0502020204030204" pitchFamily="34" charset="0"/>
              </a:rPr>
            </a:br>
            <a:r>
              <a:rPr lang="el-GR" sz="2700" dirty="0">
                <a:latin typeface="Calibri" panose="020F0502020204030204" pitchFamily="34" charset="0"/>
                <a:cs typeface="Calibri" panose="020F0502020204030204" pitchFamily="34" charset="0"/>
              </a:rPr>
              <a:t>Αννίτα Παφίτη</a:t>
            </a:r>
            <a:br>
              <a:rPr lang="el-GR" sz="2700" dirty="0">
                <a:latin typeface="Calibri" panose="020F0502020204030204" pitchFamily="34" charset="0"/>
                <a:cs typeface="Calibri" panose="020F0502020204030204" pitchFamily="34" charset="0"/>
              </a:rPr>
            </a:br>
            <a:r>
              <a:rPr lang="el-GR" sz="2700" dirty="0">
                <a:latin typeface="Calibri" panose="020F0502020204030204" pitchFamily="34" charset="0"/>
                <a:cs typeface="Calibri" panose="020F0502020204030204" pitchFamily="34" charset="0"/>
              </a:rPr>
              <a:t>Μαρία Διονυσίου</a:t>
            </a:r>
            <a:br>
              <a:rPr lang="el-GR" sz="2700" dirty="0">
                <a:latin typeface="Calibri" panose="020F0502020204030204" pitchFamily="34" charset="0"/>
                <a:cs typeface="Calibri" panose="020F0502020204030204" pitchFamily="34" charset="0"/>
              </a:rPr>
            </a:br>
            <a:r>
              <a:rPr lang="en-GB" sz="2700" dirty="0">
                <a:latin typeface="Calibri" panose="020F0502020204030204" pitchFamily="34" charset="0"/>
                <a:cs typeface="Calibri" panose="020F0502020204030204" pitchFamily="34" charset="0"/>
              </a:rPr>
              <a:t/>
            </a:r>
            <a:br>
              <a:rPr lang="en-GB" sz="2700" dirty="0">
                <a:latin typeface="Calibri" panose="020F0502020204030204" pitchFamily="34" charset="0"/>
                <a:cs typeface="Calibri" panose="020F0502020204030204" pitchFamily="34" charset="0"/>
              </a:rPr>
            </a:br>
            <a:r>
              <a:rPr lang="en-GB" sz="2700" dirty="0">
                <a:latin typeface="Calibri" panose="020F0502020204030204" pitchFamily="34" charset="0"/>
                <a:cs typeface="Calibri" panose="020F0502020204030204" pitchFamily="34" charset="0"/>
              </a:rPr>
              <a:t/>
            </a:r>
            <a:br>
              <a:rPr lang="en-GB" sz="2700" dirty="0">
                <a:latin typeface="Calibri" panose="020F0502020204030204" pitchFamily="34" charset="0"/>
                <a:cs typeface="Calibri" panose="020F0502020204030204" pitchFamily="34" charset="0"/>
              </a:rPr>
            </a:br>
            <a:r>
              <a:rPr lang="en-GB" sz="2700" dirty="0">
                <a:latin typeface="Calibri" panose="020F0502020204030204" pitchFamily="34" charset="0"/>
                <a:cs typeface="Calibri" panose="020F0502020204030204" pitchFamily="34" charset="0"/>
              </a:rPr>
              <a:t>LIFE CYZEROWASTE</a:t>
            </a:r>
            <a:br>
              <a:rPr lang="en-GB" sz="2700" dirty="0">
                <a:latin typeface="Calibri" panose="020F0502020204030204" pitchFamily="34" charset="0"/>
                <a:cs typeface="Calibri" panose="020F0502020204030204" pitchFamily="34" charset="0"/>
              </a:rPr>
            </a:br>
            <a:r>
              <a:rPr lang="en-GB" sz="2700" dirty="0">
                <a:latin typeface="Calibri" panose="020F0502020204030204" pitchFamily="34" charset="0"/>
                <a:cs typeface="Calibri" panose="020F0502020204030204" pitchFamily="34" charset="0"/>
                <a:hlinkClick r:id="rId8"/>
              </a:rPr>
              <a:t>lifecyzerowaste@gmail.com</a:t>
            </a:r>
            <a:r>
              <a:rPr lang="en-GB" sz="2700" dirty="0">
                <a:latin typeface="Calibri" panose="020F0502020204030204" pitchFamily="34" charset="0"/>
                <a:cs typeface="Calibri" panose="020F0502020204030204" pitchFamily="34" charset="0"/>
              </a:rPr>
              <a:t> </a:t>
            </a:r>
            <a:endParaRPr lang="en-CY" sz="27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24C6A844-3498-4B65-00C2-0E205AFC25E2}"/>
              </a:ext>
            </a:extLst>
          </p:cNvPr>
          <p:cNvSpPr txBox="1"/>
          <p:nvPr/>
        </p:nvSpPr>
        <p:spPr>
          <a:xfrm>
            <a:off x="9658279" y="4125929"/>
            <a:ext cx="2002912" cy="400110"/>
          </a:xfrm>
          <a:prstGeom prst="rect">
            <a:avLst/>
          </a:prstGeom>
          <a:noFill/>
        </p:spPr>
        <p:txBody>
          <a:bodyPr wrap="square">
            <a:spAutoFit/>
          </a:bodyPr>
          <a:lstStyle/>
          <a:p>
            <a:r>
              <a:rPr lang="en-US" sz="2000" dirty="0">
                <a:latin typeface="CF Helvetica-Light"/>
              </a:rPr>
              <a:t>cyzerowaste.com</a:t>
            </a:r>
            <a:endParaRPr lang="en-CY" sz="2000" dirty="0">
              <a:latin typeface="CF Helvetica-Light"/>
            </a:endParaRPr>
          </a:p>
        </p:txBody>
      </p:sp>
      <p:pic>
        <p:nvPicPr>
          <p:cNvPr id="12" name="Picture 11">
            <a:extLst>
              <a:ext uri="{FF2B5EF4-FFF2-40B4-BE49-F238E27FC236}">
                <a16:creationId xmlns:a16="http://schemas.microsoft.com/office/drawing/2014/main" id="{3A982665-75DC-597E-1A2E-DA343104B58E}"/>
              </a:ext>
            </a:extLst>
          </p:cNvPr>
          <p:cNvPicPr>
            <a:picLocks noChangeAspect="1"/>
          </p:cNvPicPr>
          <p:nvPr/>
        </p:nvPicPr>
        <p:blipFill>
          <a:blip r:embed="rId9"/>
          <a:stretch>
            <a:fillRect/>
          </a:stretch>
        </p:blipFill>
        <p:spPr>
          <a:xfrm>
            <a:off x="9714201" y="2263181"/>
            <a:ext cx="1891069" cy="1874987"/>
          </a:xfrm>
          <a:prstGeom prst="rect">
            <a:avLst/>
          </a:prstGeom>
        </p:spPr>
      </p:pic>
      <p:pic>
        <p:nvPicPr>
          <p:cNvPr id="9" name="Picture 8" descr="A circular logo with different colored objects&#10;&#10;Description automatically generated">
            <a:extLst>
              <a:ext uri="{FF2B5EF4-FFF2-40B4-BE49-F238E27FC236}">
                <a16:creationId xmlns:a16="http://schemas.microsoft.com/office/drawing/2014/main" id="{C8B0E623-4578-E947-83A8-B1E1EAAD26EE}"/>
              </a:ext>
            </a:extLst>
          </p:cNvPr>
          <p:cNvPicPr>
            <a:picLocks noChangeAspect="1"/>
          </p:cNvPicPr>
          <p:nvPr/>
        </p:nvPicPr>
        <p:blipFill>
          <a:blip r:embed="rId10"/>
          <a:stretch>
            <a:fillRect/>
          </a:stretch>
        </p:blipFill>
        <p:spPr>
          <a:xfrm>
            <a:off x="9666216" y="378260"/>
            <a:ext cx="1771721" cy="1725000"/>
          </a:xfrm>
          <a:prstGeom prst="rect">
            <a:avLst/>
          </a:prstGeom>
        </p:spPr>
      </p:pic>
      <p:sp>
        <p:nvSpPr>
          <p:cNvPr id="3" name="Slide Number Placeholder 4">
            <a:extLst>
              <a:ext uri="{FF2B5EF4-FFF2-40B4-BE49-F238E27FC236}">
                <a16:creationId xmlns:a16="http://schemas.microsoft.com/office/drawing/2014/main" id="{F7D44904-9596-B952-75FC-A198C2B652A1}"/>
              </a:ext>
            </a:extLst>
          </p:cNvPr>
          <p:cNvSpPr txBox="1">
            <a:spLocks/>
          </p:cNvSpPr>
          <p:nvPr/>
        </p:nvSpPr>
        <p:spPr>
          <a:xfrm>
            <a:off x="10735118" y="6405519"/>
            <a:ext cx="1052510" cy="365125"/>
          </a:xfrm>
          <a:prstGeom prst="rect">
            <a:avLst/>
          </a:prstGeom>
        </p:spPr>
        <p:txBody>
          <a:bodyPr/>
          <a:lst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AEF9944-A4F6-4C59-AEBD-678D6480B8EA}" type="slidenum">
              <a:rPr lang="en-US" sz="1600" smtClean="0">
                <a:solidFill>
                  <a:srgbClr val="4F81BD"/>
                </a:solidFill>
                <a:latin typeface="Calibri" panose="020F0502020204030204"/>
              </a:rPr>
              <a:pPr algn="r"/>
              <a:t>15</a:t>
            </a:fld>
            <a:endParaRPr lang="en-US" sz="1600" dirty="0">
              <a:solidFill>
                <a:srgbClr val="4F81BD"/>
              </a:solidFill>
              <a:latin typeface="Calibri" panose="020F0502020204030204"/>
            </a:endParaRPr>
          </a:p>
        </p:txBody>
      </p:sp>
    </p:spTree>
    <p:extLst>
      <p:ext uri="{BB962C8B-B14F-4D97-AF65-F5344CB8AC3E}">
        <p14:creationId xmlns:p14="http://schemas.microsoft.com/office/powerpoint/2010/main" val="5538924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creenshot, colorfulness&#10;&#10;Description automatically generated">
            <a:extLst>
              <a:ext uri="{FF2B5EF4-FFF2-40B4-BE49-F238E27FC236}">
                <a16:creationId xmlns:a16="http://schemas.microsoft.com/office/drawing/2014/main" id="{EED16D1C-AAA4-4BA8-9D0B-E04E092E3515}"/>
              </a:ext>
            </a:extLst>
          </p:cNvPr>
          <p:cNvPicPr>
            <a:picLocks noChangeAspect="1"/>
          </p:cNvPicPr>
          <p:nvPr/>
        </p:nvPicPr>
        <p:blipFill>
          <a:blip r:embed="rId3"/>
          <a:stretch>
            <a:fillRect/>
          </a:stretch>
        </p:blipFill>
        <p:spPr>
          <a:xfrm>
            <a:off x="11601381" y="1626021"/>
            <a:ext cx="618565" cy="3605957"/>
          </a:xfrm>
          <a:prstGeom prst="rect">
            <a:avLst/>
          </a:prstGeom>
        </p:spPr>
      </p:pic>
      <p:cxnSp>
        <p:nvCxnSpPr>
          <p:cNvPr id="10" name="Straight Connector 9">
            <a:extLst>
              <a:ext uri="{FF2B5EF4-FFF2-40B4-BE49-F238E27FC236}">
                <a16:creationId xmlns:a16="http://schemas.microsoft.com/office/drawing/2014/main" id="{61F75CDC-C3EB-4939-9057-C6DF300919E9}"/>
              </a:ext>
            </a:extLst>
          </p:cNvPr>
          <p:cNvCxnSpPr>
            <a:cxnSpLocks/>
          </p:cNvCxnSpPr>
          <p:nvPr/>
        </p:nvCxnSpPr>
        <p:spPr>
          <a:xfrm flipV="1">
            <a:off x="1582" y="1027011"/>
            <a:ext cx="9357723" cy="1"/>
          </a:xfrm>
          <a:prstGeom prst="line">
            <a:avLst/>
          </a:prstGeom>
          <a:noFill/>
          <a:ln w="19050" cap="flat" cmpd="sng" algn="ctr">
            <a:solidFill>
              <a:sysClr val="windowText" lastClr="000000"/>
            </a:solidFill>
            <a:prstDash val="solid"/>
            <a:miter lim="800000"/>
          </a:ln>
          <a:effectLst/>
        </p:spPr>
      </p:cxnSp>
      <p:pic>
        <p:nvPicPr>
          <p:cNvPr id="16" name="Picture 15">
            <a:extLst>
              <a:ext uri="{FF2B5EF4-FFF2-40B4-BE49-F238E27FC236}">
                <a16:creationId xmlns:a16="http://schemas.microsoft.com/office/drawing/2014/main" id="{6F139302-F4D9-8A2D-E642-E018E690D9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9640" y="1306750"/>
            <a:ext cx="5252720" cy="5274310"/>
          </a:xfrm>
          <a:prstGeom prst="rect">
            <a:avLst/>
          </a:prstGeom>
          <a:noFill/>
          <a:ln>
            <a:noFill/>
          </a:ln>
        </p:spPr>
      </p:pic>
      <p:sp>
        <p:nvSpPr>
          <p:cNvPr id="17" name="TextBox 16">
            <a:extLst>
              <a:ext uri="{FF2B5EF4-FFF2-40B4-BE49-F238E27FC236}">
                <a16:creationId xmlns:a16="http://schemas.microsoft.com/office/drawing/2014/main" id="{C8506632-2CD7-858A-63B0-C7131D18A61A}"/>
              </a:ext>
            </a:extLst>
          </p:cNvPr>
          <p:cNvSpPr txBox="1"/>
          <p:nvPr/>
        </p:nvSpPr>
        <p:spPr>
          <a:xfrm>
            <a:off x="497150" y="426127"/>
            <a:ext cx="3160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ΒΙΒΛΙΑΡΑΚΙ ΣΥΝΤΑΓΩΝ </a:t>
            </a:r>
            <a:endParaRPr kumimoji="0" lang="LID4096"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733868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creenshot, colorfulness&#10;&#10;Description automatically generated">
            <a:extLst>
              <a:ext uri="{FF2B5EF4-FFF2-40B4-BE49-F238E27FC236}">
                <a16:creationId xmlns:a16="http://schemas.microsoft.com/office/drawing/2014/main" id="{EED16D1C-AAA4-4BA8-9D0B-E04E092E3515}"/>
              </a:ext>
            </a:extLst>
          </p:cNvPr>
          <p:cNvPicPr>
            <a:picLocks noChangeAspect="1"/>
          </p:cNvPicPr>
          <p:nvPr/>
        </p:nvPicPr>
        <p:blipFill>
          <a:blip r:embed="rId3"/>
          <a:stretch>
            <a:fillRect/>
          </a:stretch>
        </p:blipFill>
        <p:spPr>
          <a:xfrm>
            <a:off x="11601381" y="1626021"/>
            <a:ext cx="618565" cy="3605957"/>
          </a:xfrm>
          <a:prstGeom prst="rect">
            <a:avLst/>
          </a:prstGeom>
        </p:spPr>
      </p:pic>
      <p:cxnSp>
        <p:nvCxnSpPr>
          <p:cNvPr id="10" name="Straight Connector 9">
            <a:extLst>
              <a:ext uri="{FF2B5EF4-FFF2-40B4-BE49-F238E27FC236}">
                <a16:creationId xmlns:a16="http://schemas.microsoft.com/office/drawing/2014/main" id="{61F75CDC-C3EB-4939-9057-C6DF300919E9}"/>
              </a:ext>
            </a:extLst>
          </p:cNvPr>
          <p:cNvCxnSpPr>
            <a:cxnSpLocks/>
          </p:cNvCxnSpPr>
          <p:nvPr/>
        </p:nvCxnSpPr>
        <p:spPr>
          <a:xfrm flipV="1">
            <a:off x="1582" y="1027011"/>
            <a:ext cx="9357723" cy="1"/>
          </a:xfrm>
          <a:prstGeom prst="line">
            <a:avLst/>
          </a:prstGeom>
          <a:noFill/>
          <a:ln w="19050" cap="flat" cmpd="sng" algn="ctr">
            <a:solidFill>
              <a:sysClr val="windowText" lastClr="000000"/>
            </a:solidFill>
            <a:prstDash val="solid"/>
            <a:miter lim="800000"/>
          </a:ln>
          <a:effectLst/>
        </p:spPr>
      </p:cxnSp>
      <p:sp>
        <p:nvSpPr>
          <p:cNvPr id="17" name="TextBox 16">
            <a:extLst>
              <a:ext uri="{FF2B5EF4-FFF2-40B4-BE49-F238E27FC236}">
                <a16:creationId xmlns:a16="http://schemas.microsoft.com/office/drawing/2014/main" id="{C8506632-2CD7-858A-63B0-C7131D18A61A}"/>
              </a:ext>
            </a:extLst>
          </p:cNvPr>
          <p:cNvSpPr txBox="1"/>
          <p:nvPr/>
        </p:nvSpPr>
        <p:spPr>
          <a:xfrm>
            <a:off x="390618" y="56145"/>
            <a:ext cx="55219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ΟΔΗΓΟΣ ΔΙΑΔΙΚΑΣΙΩΝ ΔΩΡΕΑΣ ΤΡΟΦΙΜΩΝ </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t>
            </a:r>
            <a:r>
              <a:rPr kumimoji="0" lang="el-G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ΠΡΟΣΧΕΔΙΟ) </a:t>
            </a:r>
            <a:endParaRPr kumimoji="0" lang="LID4096"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A8031FB-1B8B-EF3D-5ACC-7E504A80F7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43435" y="1166881"/>
            <a:ext cx="5274310" cy="5274310"/>
          </a:xfrm>
          <a:prstGeom prst="rect">
            <a:avLst/>
          </a:prstGeom>
          <a:noFill/>
          <a:ln>
            <a:noFill/>
          </a:ln>
        </p:spPr>
      </p:pic>
    </p:spTree>
    <p:extLst>
      <p:ext uri="{BB962C8B-B14F-4D97-AF65-F5344CB8AC3E}">
        <p14:creationId xmlns:p14="http://schemas.microsoft.com/office/powerpoint/2010/main" val="248637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9B45BA4C-9B54-4496-821F-9E0985CA984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9" name="Picture 8" descr="A picture containing screenshot, colorfulness&#10;&#10;Description automatically generated">
            <a:extLst>
              <a:ext uri="{FF2B5EF4-FFF2-40B4-BE49-F238E27FC236}">
                <a16:creationId xmlns:a16="http://schemas.microsoft.com/office/drawing/2014/main" id="{57A6E29C-314D-DE51-0F34-CF3668CB77B4}"/>
              </a:ext>
            </a:extLst>
          </p:cNvPr>
          <p:cNvPicPr>
            <a:picLocks noChangeAspect="1"/>
          </p:cNvPicPr>
          <p:nvPr/>
        </p:nvPicPr>
        <p:blipFill>
          <a:blip r:embed="rId3"/>
          <a:stretch>
            <a:fillRect/>
          </a:stretch>
        </p:blipFill>
        <p:spPr>
          <a:xfrm>
            <a:off x="11601381" y="1626021"/>
            <a:ext cx="618565" cy="3605957"/>
          </a:xfrm>
          <a:prstGeom prst="rect">
            <a:avLst/>
          </a:prstGeom>
        </p:spPr>
      </p:pic>
      <p:sp>
        <p:nvSpPr>
          <p:cNvPr id="5" name="Slide Number Placeholder 4">
            <a:extLst>
              <a:ext uri="{FF2B5EF4-FFF2-40B4-BE49-F238E27FC236}">
                <a16:creationId xmlns:a16="http://schemas.microsoft.com/office/drawing/2014/main" id="{89F2E06A-07A3-F8F5-7653-6065FA097D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1E4CB7-CB13-4810-BF18-BE31AFC64F93}" type="slidenum">
              <a:rPr kumimoji="0" lang="en-US" sz="1000" b="1" i="0" u="none" strike="noStrike" kern="1200" cap="none" spc="0" normalizeH="0" baseline="0" noProof="0" smtClean="0">
                <a:ln>
                  <a:noFill/>
                </a:ln>
                <a:solidFill>
                  <a:srgbClr val="000000"/>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1"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4" name="TextBox 3"/>
          <p:cNvSpPr txBox="1"/>
          <p:nvPr/>
        </p:nvSpPr>
        <p:spPr>
          <a:xfrm>
            <a:off x="172376" y="1597998"/>
            <a:ext cx="6553544" cy="1938992"/>
          </a:xfrm>
          <a:prstGeom prst="rect">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lnSpc>
                <a:spcPct val="150000"/>
              </a:lnSpc>
              <a:spcAft>
                <a:spcPts val="800"/>
              </a:spcAft>
            </a:pPr>
            <a:r>
              <a:rPr lang="el-GR" sz="2000" dirty="0">
                <a:latin typeface="Calibri" panose="020F0502020204030204" pitchFamily="34" charset="0"/>
                <a:ea typeface="Calibri" panose="020F0502020204030204" pitchFamily="34" charset="0"/>
                <a:cs typeface="Calibri" panose="020F0502020204030204" pitchFamily="34" charset="0"/>
              </a:rPr>
              <a:t>Οι χώρες της ΕΕ είναι προσηλωμένες στο </a:t>
            </a:r>
            <a:r>
              <a:rPr lang="el-GR"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στόχο βιώσιμης ανάπτυξης </a:t>
            </a: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12.3</a:t>
            </a:r>
            <a:r>
              <a:rPr lang="en-US" sz="2000" dirty="0">
                <a:latin typeface="Calibri" panose="020F0502020204030204" pitchFamily="34" charset="0"/>
                <a:ea typeface="Calibri" panose="020F0502020204030204" pitchFamily="34" charset="0"/>
                <a:cs typeface="Calibri" panose="020F0502020204030204" pitchFamily="34" charset="0"/>
              </a:rPr>
              <a:t> </a:t>
            </a:r>
            <a:r>
              <a:rPr lang="el-GR" sz="2000" dirty="0">
                <a:latin typeface="Calibri" panose="020F0502020204030204" pitchFamily="34" charset="0"/>
                <a:ea typeface="Calibri" panose="020F0502020204030204" pitchFamily="34" charset="0"/>
                <a:cs typeface="Calibri" panose="020F0502020204030204" pitchFamily="34" charset="0"/>
              </a:rPr>
              <a:t>των Ηνωμένων Εθνών</a:t>
            </a:r>
            <a:r>
              <a:rPr lang="en-US" sz="2000" dirty="0">
                <a:latin typeface="Calibri" panose="020F0502020204030204" pitchFamily="34" charset="0"/>
                <a:ea typeface="Calibri" panose="020F0502020204030204" pitchFamily="34" charset="0"/>
                <a:cs typeface="Calibri" panose="020F0502020204030204" pitchFamily="34" charset="0"/>
              </a:rPr>
              <a:t> </a:t>
            </a:r>
            <a:r>
              <a:rPr lang="el-GR" sz="2000" dirty="0">
                <a:latin typeface="Calibri" panose="020F0502020204030204" pitchFamily="34" charset="0"/>
                <a:ea typeface="Calibri" panose="020F0502020204030204" pitchFamily="34" charset="0"/>
                <a:cs typeface="Calibri" panose="020F0502020204030204" pitchFamily="34" charset="0"/>
              </a:rPr>
              <a:t>που προβλέπει τη μείωση κατά το ήμισυ της κατά κεφαλήν σπατάλης τροφίμων έως το 2030. </a:t>
            </a:r>
          </a:p>
        </p:txBody>
      </p:sp>
      <p:sp>
        <p:nvSpPr>
          <p:cNvPr id="15" name="TextBox 14">
            <a:extLst>
              <a:ext uri="{FF2B5EF4-FFF2-40B4-BE49-F238E27FC236}">
                <a16:creationId xmlns:a16="http://schemas.microsoft.com/office/drawing/2014/main" id="{82436CC7-2025-4720-8221-135F0F905CFC}"/>
              </a:ext>
            </a:extLst>
          </p:cNvPr>
          <p:cNvSpPr txBox="1"/>
          <p:nvPr/>
        </p:nvSpPr>
        <p:spPr>
          <a:xfrm>
            <a:off x="128464" y="67521"/>
            <a:ext cx="8319250" cy="867930"/>
          </a:xfrm>
          <a:prstGeom prst="rect">
            <a:avLst/>
          </a:prstGeom>
          <a:noFill/>
          <a:ln>
            <a:noFill/>
          </a:ln>
        </p:spPr>
        <p:txBody>
          <a:bodyPr wrap="square">
            <a:spAutoFit/>
          </a:bodyPr>
          <a:lstStyle/>
          <a:p>
            <a:pPr lvl="0">
              <a:lnSpc>
                <a:spcPct val="90000"/>
              </a:lnSpc>
              <a:spcBef>
                <a:spcPct val="0"/>
              </a:spcBef>
              <a:defRPr/>
            </a:pPr>
            <a:r>
              <a:rPr lang="en-US" sz="2800" b="1" kern="0" dirty="0" smtClean="0">
                <a:solidFill>
                  <a:srgbClr val="000000"/>
                </a:solidFill>
                <a:effectLst>
                  <a:outerShdw blurRad="38100" dist="38100" dir="2700000" algn="tl">
                    <a:srgbClr val="000000">
                      <a:alpha val="43137"/>
                    </a:srgbClr>
                  </a:outerShdw>
                </a:effectLst>
              </a:rPr>
              <a:t>H </a:t>
            </a:r>
            <a:r>
              <a:rPr lang="el-GR" sz="2800" b="1" kern="0" dirty="0" smtClean="0">
                <a:solidFill>
                  <a:srgbClr val="000000"/>
                </a:solidFill>
                <a:effectLst>
                  <a:outerShdw blurRad="38100" dist="38100" dir="2700000" algn="tl">
                    <a:srgbClr val="000000">
                      <a:alpha val="43137"/>
                    </a:srgbClr>
                  </a:outerShdw>
                </a:effectLst>
              </a:rPr>
              <a:t>συμβολή του </a:t>
            </a:r>
            <a:r>
              <a:rPr lang="el-GR" sz="2800" b="1" kern="0" dirty="0">
                <a:solidFill>
                  <a:srgbClr val="000000"/>
                </a:solidFill>
                <a:effectLst>
                  <a:outerShdw blurRad="38100" dist="38100" dir="2700000" algn="tl">
                    <a:srgbClr val="000000">
                      <a:alpha val="43137"/>
                    </a:srgbClr>
                  </a:outerShdw>
                </a:effectLst>
              </a:rPr>
              <a:t>Έργου LIFE IP </a:t>
            </a:r>
            <a:r>
              <a:rPr lang="el-GR" sz="2800" b="1" kern="0" dirty="0" smtClean="0">
                <a:solidFill>
                  <a:srgbClr val="000000"/>
                </a:solidFill>
                <a:effectLst>
                  <a:outerShdw blurRad="38100" dist="38100" dir="2700000" algn="tl">
                    <a:srgbClr val="000000">
                      <a:alpha val="43137"/>
                    </a:srgbClr>
                  </a:outerShdw>
                </a:effectLst>
              </a:rPr>
              <a:t>C</a:t>
            </a:r>
            <a:r>
              <a:rPr lang="en-US" sz="2800" b="1" kern="0" dirty="0">
                <a:solidFill>
                  <a:srgbClr val="000000"/>
                </a:solidFill>
                <a:effectLst>
                  <a:outerShdw blurRad="38100" dist="38100" dir="2700000" algn="tl">
                    <a:srgbClr val="000000">
                      <a:alpha val="43137"/>
                    </a:srgbClr>
                  </a:outerShdw>
                </a:effectLst>
              </a:rPr>
              <a:t>Y</a:t>
            </a:r>
            <a:r>
              <a:rPr lang="el-GR" sz="2800" b="1" kern="0" dirty="0" smtClean="0">
                <a:solidFill>
                  <a:srgbClr val="000000"/>
                </a:solidFill>
                <a:effectLst>
                  <a:outerShdw blurRad="38100" dist="38100" dir="2700000" algn="tl">
                    <a:srgbClr val="000000">
                      <a:alpha val="43137"/>
                    </a:srgbClr>
                  </a:outerShdw>
                </a:effectLst>
              </a:rPr>
              <a:t>zero</a:t>
            </a:r>
            <a:r>
              <a:rPr lang="en-US" sz="2800" b="1" kern="0" dirty="0" smtClean="0">
                <a:solidFill>
                  <a:srgbClr val="000000"/>
                </a:solidFill>
                <a:effectLst>
                  <a:outerShdw blurRad="38100" dist="38100" dir="2700000" algn="tl">
                    <a:srgbClr val="000000">
                      <a:alpha val="43137"/>
                    </a:srgbClr>
                  </a:outerShdw>
                </a:effectLst>
              </a:rPr>
              <a:t> WASTE</a:t>
            </a:r>
            <a:r>
              <a:rPr lang="el-GR" sz="2800" b="1" kern="0" dirty="0" smtClean="0">
                <a:solidFill>
                  <a:srgbClr val="000000"/>
                </a:solidFill>
                <a:effectLst>
                  <a:outerShdw blurRad="38100" dist="38100" dir="2700000" algn="tl">
                    <a:srgbClr val="000000">
                      <a:alpha val="43137"/>
                    </a:srgbClr>
                  </a:outerShdw>
                </a:effectLst>
              </a:rPr>
              <a:t>  </a:t>
            </a:r>
            <a:endParaRPr lang="el-GR" sz="2800" b="1" kern="0" dirty="0">
              <a:solidFill>
                <a:srgbClr val="000000"/>
              </a:solidFill>
              <a:effectLst>
                <a:outerShdw blurRad="38100" dist="38100" dir="2700000" algn="tl">
                  <a:srgbClr val="000000">
                    <a:alpha val="43137"/>
                  </a:srgbClr>
                </a:outerShdw>
              </a:effectLst>
            </a:endParaRPr>
          </a:p>
          <a:p>
            <a:pPr lvl="0">
              <a:lnSpc>
                <a:spcPct val="90000"/>
              </a:lnSpc>
              <a:spcBef>
                <a:spcPct val="0"/>
              </a:spcBef>
              <a:defRPr/>
            </a:pPr>
            <a:r>
              <a:rPr lang="el-GR" sz="2800" b="1" kern="0" dirty="0" smtClean="0">
                <a:solidFill>
                  <a:srgbClr val="000000"/>
                </a:solidFill>
                <a:effectLst>
                  <a:outerShdw blurRad="38100" dist="38100" dir="2700000" algn="tl">
                    <a:srgbClr val="000000">
                      <a:alpha val="43137"/>
                    </a:srgbClr>
                  </a:outerShdw>
                </a:effectLst>
              </a:rPr>
              <a:t>στο </a:t>
            </a:r>
            <a:r>
              <a:rPr lang="el-GR" sz="2800" b="1" kern="0" dirty="0">
                <a:solidFill>
                  <a:srgbClr val="000000"/>
                </a:solidFill>
                <a:effectLst>
                  <a:outerShdw blurRad="38100" dist="38100" dir="2700000" algn="tl">
                    <a:srgbClr val="000000">
                      <a:alpha val="43137"/>
                    </a:srgbClr>
                  </a:outerShdw>
                </a:effectLst>
              </a:rPr>
              <a:t>σ</a:t>
            </a:r>
            <a:r>
              <a:rPr lang="el-GR" sz="2800" b="1" kern="0" dirty="0" smtClean="0">
                <a:solidFill>
                  <a:srgbClr val="000000"/>
                </a:solidFill>
                <a:effectLst>
                  <a:outerShdw blurRad="38100" dist="38100" dir="2700000" algn="tl">
                    <a:srgbClr val="000000">
                      <a:alpha val="43137"/>
                    </a:srgbClr>
                  </a:outerShdw>
                </a:effectLst>
              </a:rPr>
              <a:t>τόχο </a:t>
            </a:r>
            <a:r>
              <a:rPr lang="el-GR" sz="2800" b="1" kern="0" dirty="0">
                <a:solidFill>
                  <a:srgbClr val="000000"/>
                </a:solidFill>
                <a:effectLst>
                  <a:outerShdw blurRad="38100" dist="38100" dir="2700000" algn="tl">
                    <a:srgbClr val="000000">
                      <a:alpha val="43137"/>
                    </a:srgbClr>
                  </a:outerShdw>
                </a:effectLst>
              </a:rPr>
              <a:t>Βιώσιμης Ανάπτυξης 12.3</a:t>
            </a:r>
            <a:endParaRPr kumimoji="0" lang="el-GR" sz="2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endParaRPr>
          </a:p>
        </p:txBody>
      </p:sp>
      <p:sp>
        <p:nvSpPr>
          <p:cNvPr id="19" name="TextBox 18"/>
          <p:cNvSpPr txBox="1"/>
          <p:nvPr/>
        </p:nvSpPr>
        <p:spPr>
          <a:xfrm>
            <a:off x="172376" y="3774981"/>
            <a:ext cx="6597456" cy="1938992"/>
          </a:xfrm>
          <a:prstGeom prst="rect">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lnSpc>
                <a:spcPct val="150000"/>
              </a:lnSpc>
              <a:spcAft>
                <a:spcPts val="800"/>
              </a:spcAft>
            </a:pPr>
            <a:r>
              <a:rPr lang="el-GR" sz="2000" dirty="0">
                <a:latin typeface="Calibri" panose="020F0502020204030204" pitchFamily="34" charset="0"/>
                <a:ea typeface="Calibri" panose="020F0502020204030204" pitchFamily="34" charset="0"/>
                <a:cs typeface="Calibri" panose="020F0502020204030204" pitchFamily="34" charset="0"/>
              </a:rPr>
              <a:t>Το Τμήμα Περιβάλλοντος, στο πλαίσιο του ΣΔΔΑ 2022-2028 και του ΕΠΠΔΑ </a:t>
            </a:r>
            <a:r>
              <a:rPr lang="en-US" sz="2000" dirty="0" smtClean="0">
                <a:latin typeface="Calibri" panose="020F0502020204030204" pitchFamily="34" charset="0"/>
                <a:ea typeface="Calibri" panose="020F0502020204030204" pitchFamily="34" charset="0"/>
                <a:cs typeface="Calibri" panose="020F0502020204030204" pitchFamily="34" charset="0"/>
              </a:rPr>
              <a:t>2024-2030 </a:t>
            </a:r>
            <a:r>
              <a:rPr lang="el-GR" sz="2000" dirty="0" smtClean="0">
                <a:latin typeface="Calibri" panose="020F0502020204030204" pitchFamily="34" charset="0"/>
                <a:ea typeface="Calibri" panose="020F0502020204030204" pitchFamily="34" charset="0"/>
                <a:cs typeface="Calibri" panose="020F0502020204030204" pitchFamily="34" charset="0"/>
              </a:rPr>
              <a:t>έχει </a:t>
            </a:r>
            <a:r>
              <a:rPr lang="el-GR" sz="2000" dirty="0">
                <a:latin typeface="Calibri" panose="020F0502020204030204" pitchFamily="34" charset="0"/>
                <a:ea typeface="Calibri" panose="020F0502020204030204" pitchFamily="34" charset="0"/>
                <a:cs typeface="Calibri" panose="020F0502020204030204" pitchFamily="34" charset="0"/>
              </a:rPr>
              <a:t>θεσπίσει συγκεκριμένα μέτρα. Ορισμένα από αυτά υλοποιούνται μέσω του Έργου LIFE IP CΥzero WASTE.</a:t>
            </a:r>
          </a:p>
        </p:txBody>
      </p:sp>
      <p:pic>
        <p:nvPicPr>
          <p:cNvPr id="10" name="Picture 9"/>
          <p:cNvPicPr>
            <a:picLocks noChangeAspect="1"/>
          </p:cNvPicPr>
          <p:nvPr/>
        </p:nvPicPr>
        <p:blipFill>
          <a:blip r:embed="rId4"/>
          <a:stretch>
            <a:fillRect/>
          </a:stretch>
        </p:blipFill>
        <p:spPr>
          <a:xfrm>
            <a:off x="7352177" y="1974796"/>
            <a:ext cx="3908765" cy="33150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cxnSp>
        <p:nvCxnSpPr>
          <p:cNvPr id="20" name="Straight Connector 19">
            <a:extLst>
              <a:ext uri="{FF2B5EF4-FFF2-40B4-BE49-F238E27FC236}">
                <a16:creationId xmlns:a16="http://schemas.microsoft.com/office/drawing/2014/main" id="{61F75CDC-C3EB-4939-9057-C6DF300919E9}"/>
              </a:ext>
            </a:extLst>
          </p:cNvPr>
          <p:cNvCxnSpPr>
            <a:cxnSpLocks/>
          </p:cNvCxnSpPr>
          <p:nvPr/>
        </p:nvCxnSpPr>
        <p:spPr>
          <a:xfrm flipV="1">
            <a:off x="-27946" y="1097215"/>
            <a:ext cx="9357723" cy="1"/>
          </a:xfrm>
          <a:prstGeom prst="line">
            <a:avLst/>
          </a:prstGeom>
          <a:noFill/>
          <a:ln w="19050" cap="flat" cmpd="sng" algn="ctr">
            <a:solidFill>
              <a:sysClr val="windowText" lastClr="000000"/>
            </a:solidFill>
            <a:prstDash val="solid"/>
            <a:miter lim="800000"/>
          </a:ln>
          <a:effectLst/>
        </p:spPr>
      </p:cxnSp>
    </p:spTree>
    <p:extLst>
      <p:ext uri="{BB962C8B-B14F-4D97-AF65-F5344CB8AC3E}">
        <p14:creationId xmlns:p14="http://schemas.microsoft.com/office/powerpoint/2010/main" val="9266775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6108A18-0909-4C0D-BF2A-FA1963A4F664}"/>
              </a:ext>
            </a:extLst>
          </p:cNvPr>
          <p:cNvSpPr/>
          <p:nvPr/>
        </p:nvSpPr>
        <p:spPr>
          <a:xfrm>
            <a:off x="0" y="5339984"/>
            <a:ext cx="12171810" cy="1517229"/>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18FEB69-37BC-92B3-56FF-8191D42054B6}"/>
              </a:ext>
            </a:extLst>
          </p:cNvPr>
          <p:cNvSpPr/>
          <p:nvPr/>
        </p:nvSpPr>
        <p:spPr>
          <a:xfrm>
            <a:off x="1648411" y="3220288"/>
            <a:ext cx="346559" cy="34833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LID4096" sz="1200" dirty="0">
              <a:solidFill>
                <a:prstClr val="white"/>
              </a:solidFill>
              <a:latin typeface="Calibri" panose="020F0502020204030204"/>
            </a:endParaRPr>
          </a:p>
        </p:txBody>
      </p:sp>
      <p:grpSp>
        <p:nvGrpSpPr>
          <p:cNvPr id="165" name="Group 164">
            <a:extLst>
              <a:ext uri="{FF2B5EF4-FFF2-40B4-BE49-F238E27FC236}">
                <a16:creationId xmlns:a16="http://schemas.microsoft.com/office/drawing/2014/main" id="{0AC1916B-9FBA-4918-BC9B-2169574557ED}"/>
              </a:ext>
            </a:extLst>
          </p:cNvPr>
          <p:cNvGrpSpPr/>
          <p:nvPr/>
        </p:nvGrpSpPr>
        <p:grpSpPr>
          <a:xfrm>
            <a:off x="-139178" y="5075589"/>
            <a:ext cx="12889223" cy="2327130"/>
            <a:chOff x="-129129" y="5448789"/>
            <a:chExt cx="12889223" cy="2327130"/>
          </a:xfrm>
        </p:grpSpPr>
        <p:sp>
          <p:nvSpPr>
            <p:cNvPr id="51" name="TextBox 50">
              <a:extLst>
                <a:ext uri="{FF2B5EF4-FFF2-40B4-BE49-F238E27FC236}">
                  <a16:creationId xmlns:a16="http://schemas.microsoft.com/office/drawing/2014/main" id="{C244290B-DB87-3640-8312-A624C1F8385A}"/>
                </a:ext>
              </a:extLst>
            </p:cNvPr>
            <p:cNvSpPr txBox="1"/>
            <p:nvPr/>
          </p:nvSpPr>
          <p:spPr>
            <a:xfrm>
              <a:off x="-129129" y="6206259"/>
              <a:ext cx="4987685" cy="1569660"/>
            </a:xfrm>
            <a:prstGeom prst="rect">
              <a:avLst/>
            </a:prstGeom>
            <a:noFill/>
          </p:spPr>
          <p:txBody>
            <a:bodyPr wrap="square" rtlCol="0">
              <a:spAutoFit/>
            </a:bodyPr>
            <a:lstStyle/>
            <a:p>
              <a:pPr algn="ctr" defTabSz="609630"/>
              <a:r>
                <a:rPr lang="el-GR" sz="2400" b="1" dirty="0">
                  <a:solidFill>
                    <a:schemeClr val="tx1">
                      <a:lumMod val="75000"/>
                      <a:lumOff val="25000"/>
                    </a:schemeClr>
                  </a:solidFill>
                  <a:effectLst>
                    <a:outerShdw blurRad="38100" dist="38100" dir="2700000" algn="tl">
                      <a:srgbClr val="000000">
                        <a:alpha val="43137"/>
                      </a:srgbClr>
                    </a:outerShdw>
                  </a:effectLst>
                  <a:latin typeface="Calibri" panose="020F0502020204030204"/>
                </a:rPr>
                <a:t>ΔΙΑΡΚΕΙΑ ΕΡΓΟΥ</a:t>
              </a:r>
              <a:endParaRPr lang="en-US" sz="2400" b="1" dirty="0">
                <a:solidFill>
                  <a:schemeClr val="tx1">
                    <a:lumMod val="75000"/>
                    <a:lumOff val="25000"/>
                  </a:schemeClr>
                </a:solidFill>
                <a:effectLst>
                  <a:outerShdw blurRad="38100" dist="38100" dir="2700000" algn="tl">
                    <a:srgbClr val="000000">
                      <a:alpha val="43137"/>
                    </a:srgbClr>
                  </a:outerShdw>
                </a:effectLst>
                <a:latin typeface="Calibri" panose="020F0502020204030204"/>
              </a:endParaRPr>
            </a:p>
            <a:p>
              <a:pPr algn="ctr" defTabSz="609630"/>
              <a:r>
                <a:rPr lang="el-GR" sz="2400" b="1" dirty="0">
                  <a:solidFill>
                    <a:schemeClr val="tx1">
                      <a:lumMod val="75000"/>
                      <a:lumOff val="25000"/>
                    </a:schemeClr>
                  </a:solidFill>
                  <a:effectLst>
                    <a:outerShdw blurRad="38100" dist="38100" dir="2700000" algn="tl">
                      <a:srgbClr val="000000">
                        <a:alpha val="43137"/>
                      </a:srgbClr>
                    </a:outerShdw>
                  </a:effectLst>
                </a:rPr>
                <a:t>01/10/2021 - 30/09/2029</a:t>
              </a:r>
              <a:r>
                <a:rPr lang="en-US" sz="2400" b="1" dirty="0">
                  <a:solidFill>
                    <a:schemeClr val="tx1">
                      <a:lumMod val="75000"/>
                      <a:lumOff val="25000"/>
                    </a:schemeClr>
                  </a:solidFill>
                  <a:effectLst>
                    <a:outerShdw blurRad="38100" dist="38100" dir="2700000" algn="tl">
                      <a:srgbClr val="000000">
                        <a:alpha val="43137"/>
                      </a:srgbClr>
                    </a:outerShdw>
                  </a:effectLst>
                </a:rPr>
                <a:t> </a:t>
              </a:r>
              <a:r>
                <a:rPr lang="el-GR" sz="2400" b="1" dirty="0">
                  <a:solidFill>
                    <a:schemeClr val="tx1">
                      <a:lumMod val="75000"/>
                      <a:lumOff val="25000"/>
                    </a:schemeClr>
                  </a:solidFill>
                  <a:effectLst>
                    <a:outerShdw blurRad="38100" dist="38100" dir="2700000" algn="tl">
                      <a:srgbClr val="000000">
                        <a:alpha val="43137"/>
                      </a:srgbClr>
                    </a:outerShdw>
                  </a:effectLst>
                </a:rPr>
                <a:t>(8 έτη)</a:t>
              </a:r>
            </a:p>
            <a:p>
              <a:pPr algn="ctr" defTabSz="609630"/>
              <a:endParaRPr lang="en-US" sz="2400" b="1" dirty="0">
                <a:solidFill>
                  <a:schemeClr val="tx1">
                    <a:lumMod val="75000"/>
                    <a:lumOff val="25000"/>
                  </a:schemeClr>
                </a:solidFill>
                <a:effectLst>
                  <a:outerShdw blurRad="38100" dist="38100" dir="2700000" algn="tl">
                    <a:srgbClr val="000000">
                      <a:alpha val="43137"/>
                    </a:srgbClr>
                  </a:outerShdw>
                </a:effectLst>
                <a:latin typeface="Calibri" panose="020F0502020204030204"/>
              </a:endParaRPr>
            </a:p>
            <a:p>
              <a:pPr algn="ctr" defTabSz="609630"/>
              <a:r>
                <a:rPr lang="el-GR" sz="2400" b="1" dirty="0">
                  <a:solidFill>
                    <a:schemeClr val="tx1">
                      <a:lumMod val="75000"/>
                      <a:lumOff val="25000"/>
                    </a:schemeClr>
                  </a:solidFill>
                  <a:effectLst>
                    <a:outerShdw blurRad="38100" dist="38100" dir="2700000" algn="tl">
                      <a:srgbClr val="000000">
                        <a:alpha val="43137"/>
                      </a:srgbClr>
                    </a:outerShdw>
                  </a:effectLst>
                  <a:latin typeface="Calibri" panose="020F0502020204030204"/>
                </a:rPr>
                <a:t> </a:t>
              </a:r>
              <a:endParaRPr lang="LID4096" sz="2400" b="1" dirty="0">
                <a:solidFill>
                  <a:schemeClr val="tx1">
                    <a:lumMod val="75000"/>
                    <a:lumOff val="25000"/>
                  </a:schemeClr>
                </a:solidFill>
                <a:effectLst>
                  <a:outerShdw blurRad="38100" dist="38100" dir="2700000" algn="tl">
                    <a:srgbClr val="000000">
                      <a:alpha val="43137"/>
                    </a:srgbClr>
                  </a:outerShdw>
                </a:effectLst>
                <a:latin typeface="Calibri" panose="020F0502020204030204"/>
              </a:endParaRPr>
            </a:p>
          </p:txBody>
        </p:sp>
        <p:sp>
          <p:nvSpPr>
            <p:cNvPr id="52" name="TextBox 51">
              <a:extLst>
                <a:ext uri="{FF2B5EF4-FFF2-40B4-BE49-F238E27FC236}">
                  <a16:creationId xmlns:a16="http://schemas.microsoft.com/office/drawing/2014/main" id="{CFA249C8-91A8-C594-7265-C5D91CF93B47}"/>
                </a:ext>
              </a:extLst>
            </p:cNvPr>
            <p:cNvSpPr txBox="1"/>
            <p:nvPr/>
          </p:nvSpPr>
          <p:spPr>
            <a:xfrm>
              <a:off x="4798028" y="6249047"/>
              <a:ext cx="3200400" cy="1282339"/>
            </a:xfrm>
            <a:prstGeom prst="rect">
              <a:avLst/>
            </a:prstGeom>
            <a:noFill/>
          </p:spPr>
          <p:txBody>
            <a:bodyPr wrap="square" rtlCol="0">
              <a:spAutoFit/>
            </a:bodyPr>
            <a:lstStyle/>
            <a:p>
              <a:pPr algn="ctr" defTabSz="609630"/>
              <a:r>
                <a:rPr lang="el-GR" sz="2400" b="1" dirty="0">
                  <a:solidFill>
                    <a:schemeClr val="tx1">
                      <a:lumMod val="75000"/>
                      <a:lumOff val="25000"/>
                    </a:schemeClr>
                  </a:solidFill>
                  <a:effectLst>
                    <a:outerShdw blurRad="38100" dist="38100" dir="2700000" algn="tl">
                      <a:srgbClr val="000000">
                        <a:alpha val="43137"/>
                      </a:srgbClr>
                    </a:outerShdw>
                  </a:effectLst>
                  <a:latin typeface="Calibri" panose="020F0502020204030204"/>
                </a:rPr>
                <a:t>ΠΡΟΫΠΟΛΟΓΙΣΜΟΣ</a:t>
              </a:r>
              <a:endParaRPr lang="en-US" sz="2400" b="1" dirty="0">
                <a:solidFill>
                  <a:schemeClr val="tx1">
                    <a:lumMod val="75000"/>
                    <a:lumOff val="25000"/>
                  </a:schemeClr>
                </a:solidFill>
                <a:effectLst>
                  <a:outerShdw blurRad="38100" dist="38100" dir="2700000" algn="tl">
                    <a:srgbClr val="000000">
                      <a:alpha val="43137"/>
                    </a:srgbClr>
                  </a:outerShdw>
                </a:effectLst>
                <a:latin typeface="Calibri" panose="020F0502020204030204"/>
              </a:endParaRPr>
            </a:p>
            <a:p>
              <a:pPr algn="ctr" defTabSz="609630"/>
              <a:r>
                <a:rPr lang="en-US" sz="2400" b="1" dirty="0">
                  <a:solidFill>
                    <a:schemeClr val="tx1">
                      <a:lumMod val="75000"/>
                      <a:lumOff val="25000"/>
                    </a:schemeClr>
                  </a:solidFill>
                  <a:effectLst>
                    <a:outerShdw blurRad="38100" dist="38100" dir="2700000" algn="tl">
                      <a:srgbClr val="000000">
                        <a:alpha val="43137"/>
                      </a:srgbClr>
                    </a:outerShdw>
                  </a:effectLst>
                </a:rPr>
                <a:t>€14.785.848</a:t>
              </a:r>
            </a:p>
            <a:p>
              <a:pPr algn="ctr" defTabSz="609630"/>
              <a:endParaRPr lang="LID4096" sz="2933" b="1" dirty="0">
                <a:solidFill>
                  <a:srgbClr val="4472C4"/>
                </a:solidFill>
                <a:effectLst>
                  <a:outerShdw blurRad="38100" dist="38100" dir="2700000" algn="tl">
                    <a:srgbClr val="000000">
                      <a:alpha val="43137"/>
                    </a:srgbClr>
                  </a:outerShdw>
                </a:effectLst>
                <a:latin typeface="Calibri" panose="020F0502020204030204"/>
              </a:endParaRPr>
            </a:p>
          </p:txBody>
        </p:sp>
        <p:sp>
          <p:nvSpPr>
            <p:cNvPr id="53" name="TextBox 52">
              <a:extLst>
                <a:ext uri="{FF2B5EF4-FFF2-40B4-BE49-F238E27FC236}">
                  <a16:creationId xmlns:a16="http://schemas.microsoft.com/office/drawing/2014/main" id="{05FDBC90-A4B5-DAB8-70A1-0235EF2C4C72}"/>
                </a:ext>
              </a:extLst>
            </p:cNvPr>
            <p:cNvSpPr txBox="1"/>
            <p:nvPr/>
          </p:nvSpPr>
          <p:spPr>
            <a:xfrm>
              <a:off x="8137294" y="6284145"/>
              <a:ext cx="4622800" cy="1200329"/>
            </a:xfrm>
            <a:prstGeom prst="rect">
              <a:avLst/>
            </a:prstGeom>
            <a:noFill/>
          </p:spPr>
          <p:txBody>
            <a:bodyPr wrap="square" rtlCol="0">
              <a:spAutoFit/>
            </a:bodyPr>
            <a:lstStyle/>
            <a:p>
              <a:pPr algn="ctr" defTabSz="609630"/>
              <a:r>
                <a:rPr lang="el-GR" sz="2400" b="1" dirty="0">
                  <a:solidFill>
                    <a:schemeClr val="tx1">
                      <a:lumMod val="75000"/>
                      <a:lumOff val="25000"/>
                    </a:schemeClr>
                  </a:solidFill>
                  <a:effectLst>
                    <a:outerShdw blurRad="38100" dist="38100" dir="2700000" algn="tl">
                      <a:srgbClr val="000000">
                        <a:alpha val="43137"/>
                      </a:srgbClr>
                    </a:outerShdw>
                  </a:effectLst>
                  <a:latin typeface="Calibri" panose="020F0502020204030204"/>
                </a:rPr>
                <a:t>ΣΥΓΧΡΗΜΑΤΟΔΟΤΗΣΗ</a:t>
              </a:r>
              <a:endParaRPr lang="en-US" sz="2400" b="1" dirty="0">
                <a:solidFill>
                  <a:schemeClr val="tx1">
                    <a:lumMod val="75000"/>
                    <a:lumOff val="25000"/>
                  </a:schemeClr>
                </a:solidFill>
                <a:effectLst>
                  <a:outerShdw blurRad="38100" dist="38100" dir="2700000" algn="tl">
                    <a:srgbClr val="000000">
                      <a:alpha val="43137"/>
                    </a:srgbClr>
                  </a:outerShdw>
                </a:effectLst>
                <a:latin typeface="Calibri" panose="020F0502020204030204"/>
              </a:endParaRPr>
            </a:p>
            <a:p>
              <a:pPr algn="ctr" defTabSz="609630"/>
              <a:r>
                <a:rPr lang="en-US" sz="2400" b="1" dirty="0">
                  <a:solidFill>
                    <a:schemeClr val="tx1">
                      <a:lumMod val="75000"/>
                      <a:lumOff val="25000"/>
                    </a:schemeClr>
                  </a:solidFill>
                  <a:effectLst>
                    <a:outerShdw blurRad="38100" dist="38100" dir="2700000" algn="tl">
                      <a:srgbClr val="000000">
                        <a:alpha val="43137"/>
                      </a:srgbClr>
                    </a:outerShdw>
                  </a:effectLst>
                </a:rPr>
                <a:t>EU: € 8.871.508,8 (60%)</a:t>
              </a:r>
            </a:p>
            <a:p>
              <a:pPr algn="ctr" defTabSz="609630"/>
              <a:endParaRPr lang="LID4096" sz="2400" b="1" dirty="0">
                <a:solidFill>
                  <a:srgbClr val="4472C4"/>
                </a:solidFill>
                <a:effectLst>
                  <a:outerShdw blurRad="38100" dist="38100" dir="2700000" algn="tl">
                    <a:srgbClr val="000000">
                      <a:alpha val="43137"/>
                    </a:srgbClr>
                  </a:outerShdw>
                </a:effectLst>
                <a:latin typeface="Calibri" panose="020F0502020204030204"/>
              </a:endParaRPr>
            </a:p>
          </p:txBody>
        </p:sp>
        <p:pic>
          <p:nvPicPr>
            <p:cNvPr id="57" name="Picture 56">
              <a:extLst>
                <a:ext uri="{FF2B5EF4-FFF2-40B4-BE49-F238E27FC236}">
                  <a16:creationId xmlns:a16="http://schemas.microsoft.com/office/drawing/2014/main" id="{CECB2A8C-5D2D-38E2-139D-23C3F3AC1E42}"/>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822023" y="5448789"/>
              <a:ext cx="1038424" cy="1038424"/>
            </a:xfrm>
            <a:prstGeom prst="rect">
              <a:avLst/>
            </a:prstGeom>
          </p:spPr>
        </p:pic>
        <p:pic>
          <p:nvPicPr>
            <p:cNvPr id="58" name="Picture 57">
              <a:extLst>
                <a:ext uri="{FF2B5EF4-FFF2-40B4-BE49-F238E27FC236}">
                  <a16:creationId xmlns:a16="http://schemas.microsoft.com/office/drawing/2014/main" id="{F541C3A7-ADD6-DF1C-B512-A37E4C378FF9}"/>
                </a:ext>
              </a:extLst>
            </p:cNvPr>
            <p:cNvPicPr>
              <a:picLocks noChangeAspect="1"/>
            </p:cNvPicPr>
            <p:nvPr/>
          </p:nvPicPr>
          <p:blipFill>
            <a:blip r:embed="rId4"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0000319" y="5550397"/>
              <a:ext cx="810877" cy="815718"/>
            </a:xfrm>
            <a:prstGeom prst="rect">
              <a:avLst/>
            </a:prstGeom>
          </p:spPr>
        </p:pic>
        <p:pic>
          <p:nvPicPr>
            <p:cNvPr id="59" name="Picture 58">
              <a:extLst>
                <a:ext uri="{FF2B5EF4-FFF2-40B4-BE49-F238E27FC236}">
                  <a16:creationId xmlns:a16="http://schemas.microsoft.com/office/drawing/2014/main" id="{3DDC6D5C-0BB2-140D-F82B-86D464B4C123}"/>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flipH="1" flipV="1">
              <a:off x="1986748" y="5556879"/>
              <a:ext cx="695403" cy="669567"/>
            </a:xfrm>
            <a:prstGeom prst="rect">
              <a:avLst/>
            </a:prstGeom>
          </p:spPr>
        </p:pic>
      </p:grpSp>
      <p:sp>
        <p:nvSpPr>
          <p:cNvPr id="35" name="TextBox 34">
            <a:extLst>
              <a:ext uri="{FF2B5EF4-FFF2-40B4-BE49-F238E27FC236}">
                <a16:creationId xmlns:a16="http://schemas.microsoft.com/office/drawing/2014/main" id="{266D226B-4ABC-4D4C-B0A2-07BE564382F1}"/>
              </a:ext>
            </a:extLst>
          </p:cNvPr>
          <p:cNvSpPr txBox="1"/>
          <p:nvPr/>
        </p:nvSpPr>
        <p:spPr>
          <a:xfrm>
            <a:off x="189424" y="149848"/>
            <a:ext cx="7393631" cy="1754326"/>
          </a:xfrm>
          <a:prstGeom prst="rect">
            <a:avLst/>
          </a:prstGeom>
          <a:noFill/>
          <a:ln>
            <a:noFill/>
          </a:ln>
        </p:spPr>
        <p:txBody>
          <a:bodyPr wrap="square">
            <a:spAutoFit/>
          </a:bodyPr>
          <a:lstStyle/>
          <a:p>
            <a:pPr>
              <a:lnSpc>
                <a:spcPct val="90000"/>
              </a:lnSpc>
              <a:spcBef>
                <a:spcPct val="0"/>
              </a:spcBef>
            </a:pPr>
            <a:r>
              <a:rPr lang="el-GR" sz="4000" b="1" dirty="0" smtClean="0">
                <a:solidFill>
                  <a:srgbClr val="000000"/>
                </a:solidFill>
                <a:effectLst>
                  <a:outerShdw blurRad="38100" dist="38100" dir="2700000" algn="tl">
                    <a:srgbClr val="000000">
                      <a:alpha val="43137"/>
                    </a:srgbClr>
                  </a:outerShdw>
                </a:effectLst>
                <a:latin typeface="Avenir Next LT Pro" panose="020B0504020202020204" pitchFamily="34" charset="0"/>
                <a:ea typeface="+mj-ea"/>
                <a:cs typeface="+mj-cs"/>
              </a:rPr>
              <a:t>Σκοπός του Έργου</a:t>
            </a:r>
            <a:endParaRPr lang="el-GR" sz="4000" b="1" dirty="0">
              <a:solidFill>
                <a:srgbClr val="000000"/>
              </a:solidFill>
              <a:effectLst>
                <a:outerShdw blurRad="38100" dist="38100" dir="2700000" algn="tl">
                  <a:srgbClr val="000000">
                    <a:alpha val="43137"/>
                  </a:srgbClr>
                </a:outerShdw>
              </a:effectLst>
              <a:latin typeface="Avenir Next LT Pro" panose="020B0504020202020204" pitchFamily="34" charset="0"/>
              <a:ea typeface="+mj-ea"/>
              <a:cs typeface="+mj-cs"/>
            </a:endParaRPr>
          </a:p>
          <a:p>
            <a:endParaRPr lang="el-GR" sz="2400" dirty="0"/>
          </a:p>
          <a:p>
            <a:endParaRPr lang="el-GR" sz="2400" dirty="0"/>
          </a:p>
          <a:p>
            <a:r>
              <a:rPr lang="el-GR" sz="2400" dirty="0"/>
              <a:t>Το Έργο φιλοδοξεί να συμβάλλει</a:t>
            </a:r>
            <a:r>
              <a:rPr lang="en-US" sz="2400" dirty="0"/>
              <a:t> </a:t>
            </a:r>
            <a:r>
              <a:rPr lang="el-GR" sz="2400" dirty="0"/>
              <a:t>στην υλοποίηση:</a:t>
            </a:r>
            <a:endParaRPr lang="en-US" sz="2400" dirty="0"/>
          </a:p>
        </p:txBody>
      </p:sp>
      <p:sp>
        <p:nvSpPr>
          <p:cNvPr id="33" name="TextBox 32">
            <a:extLst>
              <a:ext uri="{FF2B5EF4-FFF2-40B4-BE49-F238E27FC236}">
                <a16:creationId xmlns:a16="http://schemas.microsoft.com/office/drawing/2014/main" id="{F8EB2563-306C-4CD9-B9DD-455A9D96814A}"/>
              </a:ext>
            </a:extLst>
          </p:cNvPr>
          <p:cNvSpPr txBox="1"/>
          <p:nvPr/>
        </p:nvSpPr>
        <p:spPr>
          <a:xfrm>
            <a:off x="1704444" y="2477018"/>
            <a:ext cx="9070808" cy="461665"/>
          </a:xfrm>
          <a:prstGeom prst="rect">
            <a:avLst/>
          </a:prstGeom>
          <a:noFill/>
        </p:spPr>
        <p:txBody>
          <a:bodyPr wrap="square" rtlCol="0">
            <a:spAutoFit/>
          </a:bodyPr>
          <a:lstStyle/>
          <a:p>
            <a:r>
              <a:rPr lang="el-GR" sz="2400" dirty="0"/>
              <a:t>Του Εθνικού Σχεδίου Διαχείρισης Δημοτικών Αποβλήτων 2022-2028</a:t>
            </a:r>
            <a:endParaRPr lang="en-US" sz="2400" dirty="0"/>
          </a:p>
        </p:txBody>
      </p:sp>
      <p:sp>
        <p:nvSpPr>
          <p:cNvPr id="155" name="TextBox 154">
            <a:extLst>
              <a:ext uri="{FF2B5EF4-FFF2-40B4-BE49-F238E27FC236}">
                <a16:creationId xmlns:a16="http://schemas.microsoft.com/office/drawing/2014/main" id="{6D549EBA-2DE3-4AB6-973F-5336B10127B2}"/>
              </a:ext>
            </a:extLst>
          </p:cNvPr>
          <p:cNvSpPr txBox="1"/>
          <p:nvPr/>
        </p:nvSpPr>
        <p:spPr>
          <a:xfrm>
            <a:off x="2027906" y="3239134"/>
            <a:ext cx="9917768" cy="461665"/>
          </a:xfrm>
          <a:prstGeom prst="rect">
            <a:avLst/>
          </a:prstGeom>
          <a:noFill/>
        </p:spPr>
        <p:txBody>
          <a:bodyPr wrap="square" rtlCol="0">
            <a:spAutoFit/>
          </a:bodyPr>
          <a:lstStyle/>
          <a:p>
            <a:r>
              <a:rPr lang="el-GR" sz="2400" dirty="0"/>
              <a:t>Του Εθνικού Προγράμματος Πρόληψης Δημιουργίας Αποβλήτων 2024-2030</a:t>
            </a:r>
            <a:endParaRPr lang="en-US" sz="2400" dirty="0"/>
          </a:p>
        </p:txBody>
      </p:sp>
      <p:sp>
        <p:nvSpPr>
          <p:cNvPr id="160" name="TextBox 159">
            <a:extLst>
              <a:ext uri="{FF2B5EF4-FFF2-40B4-BE49-F238E27FC236}">
                <a16:creationId xmlns:a16="http://schemas.microsoft.com/office/drawing/2014/main" id="{B5441ED7-7562-426A-BD8A-06226F4C7CB5}"/>
              </a:ext>
            </a:extLst>
          </p:cNvPr>
          <p:cNvSpPr txBox="1"/>
          <p:nvPr/>
        </p:nvSpPr>
        <p:spPr>
          <a:xfrm>
            <a:off x="2649421" y="4114867"/>
            <a:ext cx="9070808" cy="461665"/>
          </a:xfrm>
          <a:prstGeom prst="rect">
            <a:avLst/>
          </a:prstGeom>
          <a:noFill/>
        </p:spPr>
        <p:txBody>
          <a:bodyPr wrap="square" rtlCol="0">
            <a:spAutoFit/>
          </a:bodyPr>
          <a:lstStyle/>
          <a:p>
            <a:r>
              <a:rPr lang="el-GR" sz="2400" dirty="0"/>
              <a:t>Του Εθνικού Σχεδίου Δράσης για την Κυκλική Οικονομία 2021-2027</a:t>
            </a:r>
            <a:endParaRPr lang="en-US" sz="2400" dirty="0"/>
          </a:p>
        </p:txBody>
      </p:sp>
      <p:pic>
        <p:nvPicPr>
          <p:cNvPr id="41" name="Picture 40">
            <a:extLst>
              <a:ext uri="{FF2B5EF4-FFF2-40B4-BE49-F238E27FC236}">
                <a16:creationId xmlns:a16="http://schemas.microsoft.com/office/drawing/2014/main" id="{B7278647-BBD7-490B-8E06-931F91C76C4C}"/>
              </a:ext>
            </a:extLst>
          </p:cNvPr>
          <p:cNvPicPr>
            <a:picLocks noChangeAspect="1"/>
          </p:cNvPicPr>
          <p:nvPr/>
        </p:nvPicPr>
        <p:blipFill>
          <a:blip r:embed="rId6"/>
          <a:stretch>
            <a:fillRect/>
          </a:stretch>
        </p:blipFill>
        <p:spPr>
          <a:xfrm>
            <a:off x="11549964" y="1392556"/>
            <a:ext cx="621846" cy="3603048"/>
          </a:xfrm>
          <a:prstGeom prst="rect">
            <a:avLst/>
          </a:prstGeom>
        </p:spPr>
      </p:pic>
      <p:sp>
        <p:nvSpPr>
          <p:cNvPr id="27" name="Flowchart: Connector 26">
            <a:extLst>
              <a:ext uri="{FF2B5EF4-FFF2-40B4-BE49-F238E27FC236}">
                <a16:creationId xmlns:a16="http://schemas.microsoft.com/office/drawing/2014/main" id="{8A6A8B97-9635-42C8-997E-E56DD171CE79}"/>
              </a:ext>
            </a:extLst>
          </p:cNvPr>
          <p:cNvSpPr/>
          <p:nvPr/>
        </p:nvSpPr>
        <p:spPr>
          <a:xfrm>
            <a:off x="979511" y="2354974"/>
            <a:ext cx="643769" cy="637760"/>
          </a:xfrm>
          <a:prstGeom prst="flowChartConnector">
            <a:avLst/>
          </a:prstGeom>
          <a:solidFill>
            <a:srgbClr val="7030A0"/>
          </a:solidFill>
          <a:ln w="38100">
            <a:solidFill>
              <a:srgbClr val="7030A0"/>
            </a:solidFill>
          </a:ln>
        </p:spPr>
        <p:style>
          <a:lnRef idx="2">
            <a:schemeClr val="dk1"/>
          </a:lnRef>
          <a:fillRef idx="1">
            <a:schemeClr val="lt1"/>
          </a:fillRef>
          <a:effectRef idx="0">
            <a:schemeClr val="dk1"/>
          </a:effectRef>
          <a:fontRef idx="minor">
            <a:schemeClr val="dk1"/>
          </a:fontRef>
        </p:style>
        <p:txBody>
          <a:bodyPr rtlCol="0" anchor="ctr"/>
          <a:lstStyle>
            <a:defPPr>
              <a:defRPr lang="en-CY"/>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Box 28">
            <a:extLst>
              <a:ext uri="{FF2B5EF4-FFF2-40B4-BE49-F238E27FC236}">
                <a16:creationId xmlns:a16="http://schemas.microsoft.com/office/drawing/2014/main" id="{C17CF241-0B38-455B-AE05-CEB5D2D48882}"/>
              </a:ext>
            </a:extLst>
          </p:cNvPr>
          <p:cNvSpPr txBox="1"/>
          <p:nvPr/>
        </p:nvSpPr>
        <p:spPr>
          <a:xfrm>
            <a:off x="1060675" y="2319911"/>
            <a:ext cx="643769" cy="707886"/>
          </a:xfrm>
          <a:prstGeom prst="rect">
            <a:avLst/>
          </a:prstGeom>
          <a:noFill/>
        </p:spPr>
        <p:txBody>
          <a:bodyPr wrap="square" rtlCol="0">
            <a:spAutoFit/>
          </a:bodyPr>
          <a:lst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Tw Cen MT" panose="020B0602020104020603" pitchFamily="34" charset="0"/>
                <a:ea typeface="+mn-ea"/>
                <a:cs typeface="+mn-cs"/>
              </a:rPr>
              <a:t>1</a:t>
            </a:r>
          </a:p>
        </p:txBody>
      </p:sp>
      <p:sp>
        <p:nvSpPr>
          <p:cNvPr id="29" name="Flowchart: Connector 28">
            <a:extLst>
              <a:ext uri="{FF2B5EF4-FFF2-40B4-BE49-F238E27FC236}">
                <a16:creationId xmlns:a16="http://schemas.microsoft.com/office/drawing/2014/main" id="{2C2D4870-7181-4B4A-9B9E-18DCDAD53B4D}"/>
              </a:ext>
            </a:extLst>
          </p:cNvPr>
          <p:cNvSpPr/>
          <p:nvPr/>
        </p:nvSpPr>
        <p:spPr>
          <a:xfrm>
            <a:off x="1971028" y="3969024"/>
            <a:ext cx="616642" cy="639697"/>
          </a:xfrm>
          <a:prstGeom prst="flowChartConnector">
            <a:avLst/>
          </a:prstGeom>
          <a:solidFill>
            <a:srgbClr val="7030A0"/>
          </a:solidFill>
          <a:ln w="38100">
            <a:solidFill>
              <a:srgbClr val="7030A0"/>
            </a:solidFill>
          </a:ln>
        </p:spPr>
        <p:style>
          <a:lnRef idx="2">
            <a:schemeClr val="dk1"/>
          </a:lnRef>
          <a:fillRef idx="1">
            <a:schemeClr val="lt1"/>
          </a:fillRef>
          <a:effectRef idx="0">
            <a:schemeClr val="dk1"/>
          </a:effectRef>
          <a:fontRef idx="minor">
            <a:schemeClr val="dk1"/>
          </a:fontRef>
        </p:style>
        <p:txBody>
          <a:bodyPr rtlCol="0" anchor="ctr"/>
          <a:lstStyle>
            <a:defPPr>
              <a:defRPr lang="en-CY"/>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TextBox 31">
            <a:extLst>
              <a:ext uri="{FF2B5EF4-FFF2-40B4-BE49-F238E27FC236}">
                <a16:creationId xmlns:a16="http://schemas.microsoft.com/office/drawing/2014/main" id="{DE30C9F8-015C-4DF0-A74D-771500EE726F}"/>
              </a:ext>
            </a:extLst>
          </p:cNvPr>
          <p:cNvSpPr txBox="1"/>
          <p:nvPr/>
        </p:nvSpPr>
        <p:spPr>
          <a:xfrm>
            <a:off x="2032779" y="3897481"/>
            <a:ext cx="643769" cy="707886"/>
          </a:xfrm>
          <a:prstGeom prst="rect">
            <a:avLst/>
          </a:prstGeom>
          <a:noFill/>
        </p:spPr>
        <p:txBody>
          <a:bodyPr wrap="square" rtlCol="0">
            <a:spAutoFit/>
          </a:bodyPr>
          <a:lst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Tw Cen MT" panose="020B0602020104020603" pitchFamily="34" charset="0"/>
                <a:ea typeface="+mn-ea"/>
                <a:cs typeface="+mn-cs"/>
              </a:rPr>
              <a:t>3</a:t>
            </a:r>
          </a:p>
        </p:txBody>
      </p:sp>
      <p:sp>
        <p:nvSpPr>
          <p:cNvPr id="39" name="Flowchart: Connector 38">
            <a:extLst>
              <a:ext uri="{FF2B5EF4-FFF2-40B4-BE49-F238E27FC236}">
                <a16:creationId xmlns:a16="http://schemas.microsoft.com/office/drawing/2014/main" id="{A1CEBE51-DA71-4485-9230-9A1603D452AA}"/>
              </a:ext>
            </a:extLst>
          </p:cNvPr>
          <p:cNvSpPr/>
          <p:nvPr/>
        </p:nvSpPr>
        <p:spPr>
          <a:xfrm>
            <a:off x="1384137" y="3184102"/>
            <a:ext cx="643769" cy="637760"/>
          </a:xfrm>
          <a:prstGeom prst="flowChartConnector">
            <a:avLst/>
          </a:prstGeom>
          <a:solidFill>
            <a:srgbClr val="7030A0"/>
          </a:solidFill>
          <a:ln w="38100">
            <a:solidFill>
              <a:srgbClr val="7030A0"/>
            </a:solidFill>
          </a:ln>
        </p:spPr>
        <p:style>
          <a:lnRef idx="2">
            <a:schemeClr val="dk1"/>
          </a:lnRef>
          <a:fillRef idx="1">
            <a:schemeClr val="lt1"/>
          </a:fillRef>
          <a:effectRef idx="0">
            <a:schemeClr val="dk1"/>
          </a:effectRef>
          <a:fontRef idx="minor">
            <a:schemeClr val="dk1"/>
          </a:fontRef>
        </p:style>
        <p:txBody>
          <a:bodyPr rtlCol="0" anchor="ctr"/>
          <a:lstStyle>
            <a:defPPr>
              <a:defRPr lang="en-CY"/>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TextBox 31">
            <a:extLst>
              <a:ext uri="{FF2B5EF4-FFF2-40B4-BE49-F238E27FC236}">
                <a16:creationId xmlns:a16="http://schemas.microsoft.com/office/drawing/2014/main" id="{56D0B587-50C2-4A71-AF8C-AAF3CAEC81AD}"/>
              </a:ext>
            </a:extLst>
          </p:cNvPr>
          <p:cNvSpPr txBox="1"/>
          <p:nvPr/>
        </p:nvSpPr>
        <p:spPr>
          <a:xfrm>
            <a:off x="1499805" y="3149039"/>
            <a:ext cx="643769" cy="707886"/>
          </a:xfrm>
          <a:prstGeom prst="rect">
            <a:avLst/>
          </a:prstGeom>
          <a:noFill/>
        </p:spPr>
        <p:txBody>
          <a:bodyPr wrap="square" rtlCol="0">
            <a:spAutoFit/>
          </a:bodyPr>
          <a:lst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chemeClr val="bg1"/>
                </a:solidFill>
                <a:latin typeface="Tw Cen MT" panose="020B0602020104020603" pitchFamily="34" charset="0"/>
              </a:rPr>
              <a:t>2</a:t>
            </a:r>
            <a:endParaRPr kumimoji="0" lang="en-US" sz="4000" b="0" i="0" u="none" strike="noStrike" kern="1200" cap="none" spc="0" normalizeH="0" baseline="0" noProof="0" dirty="0">
              <a:ln>
                <a:noFill/>
              </a:ln>
              <a:solidFill>
                <a:schemeClr val="bg1"/>
              </a:solidFill>
              <a:effectLst/>
              <a:uLnTx/>
              <a:uFillTx/>
              <a:latin typeface="Tw Cen MT" panose="020B0602020104020603" pitchFamily="34" charset="0"/>
              <a:ea typeface="+mn-ea"/>
              <a:cs typeface="+mn-cs"/>
            </a:endParaRPr>
          </a:p>
        </p:txBody>
      </p:sp>
      <p:cxnSp>
        <p:nvCxnSpPr>
          <p:cNvPr id="25" name="Straight Connector 24">
            <a:extLst>
              <a:ext uri="{FF2B5EF4-FFF2-40B4-BE49-F238E27FC236}">
                <a16:creationId xmlns:a16="http://schemas.microsoft.com/office/drawing/2014/main" id="{61F75CDC-C3EB-4939-9057-C6DF300919E9}"/>
              </a:ext>
            </a:extLst>
          </p:cNvPr>
          <p:cNvCxnSpPr>
            <a:cxnSpLocks/>
          </p:cNvCxnSpPr>
          <p:nvPr/>
        </p:nvCxnSpPr>
        <p:spPr>
          <a:xfrm flipV="1">
            <a:off x="1582" y="1027011"/>
            <a:ext cx="9357723" cy="1"/>
          </a:xfrm>
          <a:prstGeom prst="line">
            <a:avLst/>
          </a:prstGeom>
          <a:noFill/>
          <a:ln w="19050" cap="flat" cmpd="sng" algn="ctr">
            <a:solidFill>
              <a:sysClr val="windowText" lastClr="000000"/>
            </a:solidFill>
            <a:prstDash val="solid"/>
            <a:miter lim="800000"/>
          </a:ln>
          <a:effectLst/>
        </p:spPr>
      </p:cxnSp>
    </p:spTree>
    <p:extLst>
      <p:ext uri="{BB962C8B-B14F-4D97-AF65-F5344CB8AC3E}">
        <p14:creationId xmlns:p14="http://schemas.microsoft.com/office/powerpoint/2010/main" val="38597049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90499" y="1061393"/>
            <a:ext cx="6027942" cy="5486875"/>
          </a:xfrm>
          <a:prstGeom prst="rect">
            <a:avLst/>
          </a:prstGeom>
        </p:spPr>
      </p:pic>
      <p:sp>
        <p:nvSpPr>
          <p:cNvPr id="2" name="Title 1">
            <a:extLst>
              <a:ext uri="{FF2B5EF4-FFF2-40B4-BE49-F238E27FC236}">
                <a16:creationId xmlns:a16="http://schemas.microsoft.com/office/drawing/2014/main" id="{12653436-94E8-4E6A-85AF-E80CB5B6961C}"/>
              </a:ext>
            </a:extLst>
          </p:cNvPr>
          <p:cNvSpPr>
            <a:spLocks noGrp="1"/>
          </p:cNvSpPr>
          <p:nvPr>
            <p:ph type="title"/>
          </p:nvPr>
        </p:nvSpPr>
        <p:spPr>
          <a:xfrm>
            <a:off x="0" y="88403"/>
            <a:ext cx="11978054" cy="870056"/>
          </a:xfrm>
        </p:spPr>
        <p:txBody>
          <a:bodyPr>
            <a:noAutofit/>
          </a:bodyPr>
          <a:lstStyle/>
          <a:p>
            <a:r>
              <a:rPr lang="el-GR" sz="3200" b="1" dirty="0" smtClean="0">
                <a:effectLst>
                  <a:outerShdw blurRad="38100" dist="38100" dir="2700000" algn="tl">
                    <a:srgbClr val="000000">
                      <a:alpha val="43137"/>
                    </a:srgbClr>
                  </a:outerShdw>
                </a:effectLst>
                <a:latin typeface="Avenir Next LT Pro" panose="020B0504020202020204" pitchFamily="34" charset="0"/>
              </a:rPr>
              <a:t>Εταίροι</a:t>
            </a:r>
            <a:r>
              <a:rPr lang="el-GR" sz="3200" b="1" noProof="0" dirty="0" smtClean="0">
                <a:effectLst>
                  <a:outerShdw blurRad="38100" dist="38100" dir="2700000" algn="tl">
                    <a:srgbClr val="000000">
                      <a:alpha val="43137"/>
                    </a:srgbClr>
                  </a:outerShdw>
                </a:effectLst>
                <a:latin typeface="Avenir Next LT Pro" panose="020B0504020202020204" pitchFamily="34" charset="0"/>
              </a:rPr>
              <a:t> του Έργου</a:t>
            </a:r>
            <a:r>
              <a:rPr kumimoji="0" lang="el-GR" sz="3200" b="1" i="0" u="none" strike="noStrike" kern="1200" cap="none" spc="0" normalizeH="0" noProof="0" dirty="0" smtClean="0">
                <a:ln>
                  <a:noFill/>
                </a:ln>
                <a:effectLst>
                  <a:outerShdw blurRad="38100" dist="38100" dir="2700000" algn="tl">
                    <a:srgbClr val="000000">
                      <a:alpha val="43137"/>
                    </a:srgbClr>
                  </a:outerShdw>
                </a:effectLst>
                <a:uLnTx/>
                <a:uFillTx/>
                <a:latin typeface="Avenir Next LT Pro" panose="020B0504020202020204" pitchFamily="34" charset="0"/>
              </a:rPr>
              <a:t>            </a:t>
            </a:r>
            <a:endParaRPr lang="en-US" sz="3200" dirty="0">
              <a:latin typeface="Avenir Next LT Pro" panose="020B0504020202020204" pitchFamily="34" charset="0"/>
            </a:endParaRPr>
          </a:p>
        </p:txBody>
      </p:sp>
      <p:pic>
        <p:nvPicPr>
          <p:cNvPr id="7" name="Picture 6" descr="A picture containing screenshot, colorfulness&#10;&#10;Description automatically generated">
            <a:extLst>
              <a:ext uri="{FF2B5EF4-FFF2-40B4-BE49-F238E27FC236}">
                <a16:creationId xmlns:a16="http://schemas.microsoft.com/office/drawing/2014/main" id="{EED16D1C-AAA4-4BA8-9D0B-E04E092E3515}"/>
              </a:ext>
            </a:extLst>
          </p:cNvPr>
          <p:cNvPicPr>
            <a:picLocks noChangeAspect="1"/>
          </p:cNvPicPr>
          <p:nvPr/>
        </p:nvPicPr>
        <p:blipFill>
          <a:blip r:embed="rId4"/>
          <a:stretch>
            <a:fillRect/>
          </a:stretch>
        </p:blipFill>
        <p:spPr>
          <a:xfrm>
            <a:off x="11601381" y="1626021"/>
            <a:ext cx="618565" cy="3605957"/>
          </a:xfrm>
          <a:prstGeom prst="rect">
            <a:avLst/>
          </a:prstGeom>
        </p:spPr>
      </p:pic>
      <p:cxnSp>
        <p:nvCxnSpPr>
          <p:cNvPr id="10" name="Straight Connector 9">
            <a:extLst>
              <a:ext uri="{FF2B5EF4-FFF2-40B4-BE49-F238E27FC236}">
                <a16:creationId xmlns:a16="http://schemas.microsoft.com/office/drawing/2014/main" id="{61F75CDC-C3EB-4939-9057-C6DF300919E9}"/>
              </a:ext>
            </a:extLst>
          </p:cNvPr>
          <p:cNvCxnSpPr>
            <a:cxnSpLocks/>
          </p:cNvCxnSpPr>
          <p:nvPr/>
        </p:nvCxnSpPr>
        <p:spPr>
          <a:xfrm flipV="1">
            <a:off x="0" y="1061393"/>
            <a:ext cx="7650760" cy="1"/>
          </a:xfrm>
          <a:prstGeom prst="line">
            <a:avLst/>
          </a:prstGeom>
          <a:noFill/>
          <a:ln w="19050" cap="flat" cmpd="sng" algn="ctr">
            <a:solidFill>
              <a:sysClr val="windowText" lastClr="000000"/>
            </a:solidFill>
            <a:prstDash val="solid"/>
            <a:miter lim="800000"/>
          </a:ln>
          <a:effectLst/>
        </p:spPr>
      </p:cxnSp>
      <p:sp>
        <p:nvSpPr>
          <p:cNvPr id="9" name="Slide Number Placeholder 4">
            <a:extLst>
              <a:ext uri="{FF2B5EF4-FFF2-40B4-BE49-F238E27FC236}">
                <a16:creationId xmlns:a16="http://schemas.microsoft.com/office/drawing/2014/main" id="{89F2E06A-07A3-F8F5-7653-6065FA097D80}"/>
              </a:ext>
            </a:extLst>
          </p:cNvPr>
          <p:cNvSpPr txBox="1">
            <a:spLocks/>
          </p:cNvSpPr>
          <p:nvPr/>
        </p:nvSpPr>
        <p:spPr>
          <a:xfrm>
            <a:off x="10899648" y="6400800"/>
            <a:ext cx="530352" cy="365125"/>
          </a:xfrm>
          <a:prstGeom prst="rect">
            <a:avLst/>
          </a:prstGeom>
        </p:spPr>
        <p:txBody>
          <a:bodyPr vert="horz" lIns="91440" tIns="45720" rIns="91440" bIns="45720" rtlCol="0" anchor="ctr"/>
          <a:lstStyle>
            <a:defPPr>
              <a:defRPr lang="en-CY"/>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rgbClr val="000000"/>
                </a:solidFill>
                <a:latin typeface="Avenir Next LT Pro"/>
              </a:rPr>
              <a:t>6</a:t>
            </a:r>
          </a:p>
        </p:txBody>
      </p:sp>
    </p:spTree>
    <p:extLst>
      <p:ext uri="{BB962C8B-B14F-4D97-AF65-F5344CB8AC3E}">
        <p14:creationId xmlns:p14="http://schemas.microsoft.com/office/powerpoint/2010/main" val="17972903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5080000" y="2477711"/>
            <a:ext cx="6248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8">
            <a:extLst>
              <a:ext uri="{FF2B5EF4-FFF2-40B4-BE49-F238E27FC236}">
                <a16:creationId xmlns:a16="http://schemas.microsoft.com/office/drawing/2014/main" id="{9B45BA4C-9B54-4496-821F-9E0985CA984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5" name="Slide Number Placeholder 4">
            <a:extLst>
              <a:ext uri="{FF2B5EF4-FFF2-40B4-BE49-F238E27FC236}">
                <a16:creationId xmlns:a16="http://schemas.microsoft.com/office/drawing/2014/main" id="{89F2E06A-07A3-F8F5-7653-6065FA097D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1E4CB7-CB13-4810-BF18-BE31AFC64F93}" type="slidenum">
              <a:rPr kumimoji="0" lang="en-US" sz="1000" b="1" i="0" u="none" strike="noStrike" kern="1200" cap="none" spc="0" normalizeH="0" baseline="0" noProof="0" smtClean="0">
                <a:ln>
                  <a:noFill/>
                </a:ln>
                <a:solidFill>
                  <a:srgbClr val="000000"/>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1"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15" name="TextBox 14">
            <a:extLst>
              <a:ext uri="{FF2B5EF4-FFF2-40B4-BE49-F238E27FC236}">
                <a16:creationId xmlns:a16="http://schemas.microsoft.com/office/drawing/2014/main" id="{82436CC7-2025-4720-8221-135F0F905CFC}"/>
              </a:ext>
            </a:extLst>
          </p:cNvPr>
          <p:cNvSpPr txBox="1"/>
          <p:nvPr/>
        </p:nvSpPr>
        <p:spPr>
          <a:xfrm>
            <a:off x="78088" y="128976"/>
            <a:ext cx="7393631" cy="1015663"/>
          </a:xfrm>
          <a:prstGeom prst="rect">
            <a:avLst/>
          </a:prstGeom>
          <a:noFill/>
          <a:ln>
            <a:noFill/>
          </a:ln>
        </p:spPr>
        <p:txBody>
          <a:bodyPr wrap="square">
            <a:spAutoFit/>
          </a:bodyPr>
          <a:lstStyle/>
          <a:p>
            <a:pPr marL="0" marR="0" lvl="0" indent="0" defTabSz="914400" eaLnBrk="1" fontAlgn="auto" latinLnBrk="0" hangingPunct="1">
              <a:lnSpc>
                <a:spcPct val="90000"/>
              </a:lnSpc>
              <a:spcBef>
                <a:spcPct val="0"/>
              </a:spcBef>
              <a:spcAft>
                <a:spcPts val="0"/>
              </a:spcAft>
              <a:buClrTx/>
              <a:buSzTx/>
              <a:buFontTx/>
              <a:buNone/>
              <a:tabLst/>
              <a:defRPr/>
            </a:pPr>
            <a:r>
              <a:rPr lang="el-GR" sz="4000" b="1" kern="0" noProof="0" dirty="0" smtClean="0">
                <a:solidFill>
                  <a:srgbClr val="000000"/>
                </a:solidFill>
                <a:effectLst>
                  <a:outerShdw blurRad="38100" dist="38100" dir="2700000" algn="tl">
                    <a:srgbClr val="000000">
                      <a:alpha val="43137"/>
                    </a:srgbClr>
                  </a:outerShdw>
                </a:effectLst>
              </a:rPr>
              <a:t>Δράσεις του Έργου</a:t>
            </a:r>
            <a:endParaRPr kumimoji="0" lang="el-GR" sz="4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panose="020F0502020204030204"/>
            </a:endParaRPr>
          </a:p>
        </p:txBody>
      </p:sp>
      <p:sp>
        <p:nvSpPr>
          <p:cNvPr id="24" name="TextBox 23">
            <a:extLst>
              <a:ext uri="{FF2B5EF4-FFF2-40B4-BE49-F238E27FC236}">
                <a16:creationId xmlns:a16="http://schemas.microsoft.com/office/drawing/2014/main" id="{7C3FD256-8983-448D-8DFD-9375B2119749}"/>
              </a:ext>
            </a:extLst>
          </p:cNvPr>
          <p:cNvSpPr txBox="1"/>
          <p:nvPr/>
        </p:nvSpPr>
        <p:spPr>
          <a:xfrm>
            <a:off x="236624" y="1150533"/>
            <a:ext cx="6302951" cy="5693866"/>
          </a:xfrm>
          <a:prstGeom prst="rect">
            <a:avLst/>
          </a:prstGeom>
          <a:noFill/>
        </p:spPr>
        <p:txBody>
          <a:bodyPr wrap="square">
            <a:spAutoFit/>
          </a:bodyPr>
          <a:lstStyle/>
          <a:p>
            <a:pPr marL="285750" indent="-285750">
              <a:buClr>
                <a:srgbClr val="7030A0"/>
              </a:buClr>
              <a:buFont typeface="Wingdings" panose="05000000000000000000" pitchFamily="2" charset="2"/>
              <a:buChar char="q"/>
            </a:pPr>
            <a:r>
              <a:rPr lang="el-GR" sz="2000" dirty="0">
                <a:latin typeface="Calibri" panose="020F0502020204030204" pitchFamily="34" charset="0"/>
                <a:ea typeface="Calibri" panose="020F0502020204030204" pitchFamily="34" charset="0"/>
                <a:cs typeface="Calibri" panose="020F0502020204030204" pitchFamily="34" charset="0"/>
              </a:rPr>
              <a:t>3 Προπαρασκευαστικές (Α)</a:t>
            </a:r>
            <a:endParaRPr lang="en-US" sz="2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7030A0"/>
              </a:buClr>
              <a:buFont typeface="Wingdings" panose="05000000000000000000" pitchFamily="2" charset="2"/>
              <a:buChar char="q"/>
            </a:pPr>
            <a:r>
              <a:rPr lang="en-US" sz="2000" dirty="0">
                <a:latin typeface="Calibri" panose="020F0502020204030204" pitchFamily="34" charset="0"/>
                <a:ea typeface="Calibri" panose="020F0502020204030204" pitchFamily="34" charset="0"/>
                <a:cs typeface="Calibri" panose="020F0502020204030204" pitchFamily="34" charset="0"/>
              </a:rPr>
              <a:t> </a:t>
            </a:r>
            <a:r>
              <a:rPr lang="el-GR" sz="2000" dirty="0">
                <a:latin typeface="Calibri" panose="020F0502020204030204" pitchFamily="34" charset="0"/>
                <a:ea typeface="Calibri" panose="020F0502020204030204" pitchFamily="34" charset="0"/>
                <a:cs typeface="Calibri" panose="020F0502020204030204" pitchFamily="34" charset="0"/>
              </a:rPr>
              <a:t>10 Υλοποίησης (C)</a:t>
            </a:r>
          </a:p>
          <a:p>
            <a:pPr algn="just"/>
            <a:endParaRPr lang="en-US" sz="2000" dirty="0">
              <a:latin typeface="Calibri" panose="020F0502020204030204" pitchFamily="34" charset="0"/>
              <a:ea typeface="Calibri" panose="020F0502020204030204" pitchFamily="34" charset="0"/>
              <a:cs typeface="Calibri" panose="020F0502020204030204" pitchFamily="34" charset="0"/>
            </a:endParaRPr>
          </a:p>
          <a:p>
            <a:pPr algn="just"/>
            <a:r>
              <a:rPr lang="en-US" sz="2000" dirty="0">
                <a:latin typeface="Calibri" panose="020F0502020204030204" pitchFamily="34" charset="0"/>
                <a:ea typeface="Calibri" panose="020F0502020204030204" pitchFamily="34" charset="0"/>
                <a:cs typeface="Calibri" panose="020F0502020204030204" pitchFamily="34" charset="0"/>
              </a:rPr>
              <a:t>C1:</a:t>
            </a:r>
            <a:r>
              <a:rPr lang="el-GR" sz="2000" dirty="0">
                <a:latin typeface="Calibri" panose="020F0502020204030204" pitchFamily="34" charset="0"/>
                <a:ea typeface="Calibri" panose="020F0502020204030204" pitchFamily="34" charset="0"/>
                <a:cs typeface="Calibri" panose="020F0502020204030204" pitchFamily="34" charset="0"/>
              </a:rPr>
              <a:t>Συστήματα Διαλογής Στην Πηγή Για Τα Βιοαπόβλητα</a:t>
            </a:r>
            <a:endParaRPr lang="en-US" sz="2000" dirty="0">
              <a:latin typeface="Calibri" panose="020F0502020204030204" pitchFamily="34" charset="0"/>
              <a:ea typeface="Calibri" panose="020F0502020204030204" pitchFamily="34" charset="0"/>
              <a:cs typeface="Calibri" panose="020F0502020204030204" pitchFamily="34" charset="0"/>
            </a:endParaRPr>
          </a:p>
          <a:p>
            <a:pPr algn="just"/>
            <a:r>
              <a:rPr lang="en-US" sz="2000" dirty="0">
                <a:latin typeface="Calibri" panose="020F0502020204030204" pitchFamily="34" charset="0"/>
                <a:ea typeface="Calibri" panose="020F0502020204030204" pitchFamily="34" charset="0"/>
                <a:cs typeface="Calibri" panose="020F0502020204030204" pitchFamily="34" charset="0"/>
              </a:rPr>
              <a:t>C2:</a:t>
            </a:r>
            <a:r>
              <a:rPr lang="el-GR" sz="2000" dirty="0">
                <a:latin typeface="Calibri" panose="020F0502020204030204" pitchFamily="34" charset="0"/>
                <a:ea typeface="Calibri" panose="020F0502020204030204" pitchFamily="34" charset="0"/>
                <a:cs typeface="Calibri" panose="020F0502020204030204" pitchFamily="34" charset="0"/>
              </a:rPr>
              <a:t>Πράσινα Περίπτερα για τα ανακυκλώσιμα υλικά</a:t>
            </a:r>
            <a:endParaRPr lang="en-US" sz="2000" dirty="0">
              <a:latin typeface="Calibri" panose="020F0502020204030204" pitchFamily="34" charset="0"/>
              <a:ea typeface="Calibri" panose="020F0502020204030204" pitchFamily="34" charset="0"/>
              <a:cs typeface="Calibri" panose="020F0502020204030204" pitchFamily="34" charset="0"/>
            </a:endParaRPr>
          </a:p>
          <a:p>
            <a:pPr algn="just"/>
            <a:r>
              <a:rPr lang="en-US" sz="2000" dirty="0">
                <a:latin typeface="Calibri" panose="020F0502020204030204" pitchFamily="34" charset="0"/>
                <a:ea typeface="Calibri" panose="020F0502020204030204" pitchFamily="34" charset="0"/>
                <a:cs typeface="Calibri" panose="020F0502020204030204" pitchFamily="34" charset="0"/>
              </a:rPr>
              <a:t>C3:</a:t>
            </a:r>
            <a:r>
              <a:rPr lang="el-GR" sz="2000" dirty="0">
                <a:latin typeface="Calibri" panose="020F0502020204030204" pitchFamily="34" charset="0"/>
                <a:ea typeface="Calibri" panose="020F0502020204030204" pitchFamily="34" charset="0"/>
                <a:cs typeface="Calibri" panose="020F0502020204030204" pitchFamily="34" charset="0"/>
              </a:rPr>
              <a:t>Σύστημα συλλογής</a:t>
            </a:r>
            <a:r>
              <a:rPr lang="en-US" sz="2000" dirty="0">
                <a:latin typeface="Calibri" panose="020F0502020204030204" pitchFamily="34" charset="0"/>
                <a:ea typeface="Calibri" panose="020F0502020204030204" pitchFamily="34" charset="0"/>
                <a:cs typeface="Calibri" panose="020F0502020204030204" pitchFamily="34" charset="0"/>
              </a:rPr>
              <a:t> </a:t>
            </a:r>
            <a:r>
              <a:rPr lang="el-GR" sz="2000" dirty="0">
                <a:latin typeface="Calibri" panose="020F0502020204030204" pitchFamily="34" charset="0"/>
                <a:ea typeface="Calibri" panose="020F0502020204030204" pitchFamily="34" charset="0"/>
                <a:cs typeface="Calibri" panose="020F0502020204030204" pitchFamily="34" charset="0"/>
              </a:rPr>
              <a:t>επικίνδυνων οικιακών αποβλήτων</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algn="just"/>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C4:</a:t>
            </a:r>
            <a:r>
              <a:rPr lang="el-GR"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Πρόληψη Δημιουργίας Αποβλήτων Τροφίμων</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algn="just"/>
            <a:r>
              <a:rPr lang="en-US" sz="2000" dirty="0">
                <a:latin typeface="Calibri" panose="020F0502020204030204" pitchFamily="34" charset="0"/>
                <a:ea typeface="Calibri" panose="020F0502020204030204" pitchFamily="34" charset="0"/>
                <a:cs typeface="Calibri" panose="020F0502020204030204" pitchFamily="34" charset="0"/>
              </a:rPr>
              <a:t>C5:</a:t>
            </a:r>
            <a:r>
              <a:rPr lang="el-GR" sz="2000" dirty="0">
                <a:latin typeface="Calibri" panose="020F0502020204030204" pitchFamily="34" charset="0"/>
                <a:ea typeface="Calibri" panose="020F0502020204030204" pitchFamily="34" charset="0"/>
                <a:cs typeface="Calibri" panose="020F0502020204030204" pitchFamily="34" charset="0"/>
              </a:rPr>
              <a:t>Κέντρων Επαναχρησιμοποίησης/Επισκευής Και </a:t>
            </a:r>
            <a:endParaRPr lang="en-US" sz="2000" dirty="0">
              <a:latin typeface="Calibri" panose="020F0502020204030204" pitchFamily="34" charset="0"/>
              <a:ea typeface="Calibri" panose="020F0502020204030204" pitchFamily="34" charset="0"/>
              <a:cs typeface="Calibri" panose="020F0502020204030204" pitchFamily="34" charset="0"/>
            </a:endParaRPr>
          </a:p>
          <a:p>
            <a:pPr algn="just"/>
            <a:r>
              <a:rPr lang="en-US" sz="2000" dirty="0">
                <a:latin typeface="Calibri" panose="020F0502020204030204" pitchFamily="34" charset="0"/>
                <a:ea typeface="Calibri" panose="020F0502020204030204" pitchFamily="34" charset="0"/>
                <a:cs typeface="Calibri" panose="020F0502020204030204" pitchFamily="34" charset="0"/>
              </a:rPr>
              <a:t>      </a:t>
            </a:r>
            <a:r>
              <a:rPr lang="el-GR" sz="2000" dirty="0">
                <a:latin typeface="Calibri" panose="020F0502020204030204" pitchFamily="34" charset="0"/>
                <a:ea typeface="Calibri" panose="020F0502020204030204" pitchFamily="34" charset="0"/>
                <a:cs typeface="Calibri" panose="020F0502020204030204" pitchFamily="34" charset="0"/>
              </a:rPr>
              <a:t>Δικτύων Καταστημάτων Επαναχρησιμοποίησης</a:t>
            </a:r>
            <a:endParaRPr lang="en-US" sz="2000" dirty="0">
              <a:latin typeface="Calibri" panose="020F0502020204030204" pitchFamily="34" charset="0"/>
              <a:ea typeface="Calibri" panose="020F0502020204030204" pitchFamily="34" charset="0"/>
              <a:cs typeface="Calibri" panose="020F0502020204030204" pitchFamily="34" charset="0"/>
            </a:endParaRPr>
          </a:p>
          <a:p>
            <a:pPr algn="just"/>
            <a:r>
              <a:rPr lang="en-US" sz="2000" dirty="0">
                <a:latin typeface="Calibri" panose="020F0502020204030204" pitchFamily="34" charset="0"/>
                <a:ea typeface="Calibri" panose="020F0502020204030204" pitchFamily="34" charset="0"/>
                <a:cs typeface="Calibri" panose="020F0502020204030204" pitchFamily="34" charset="0"/>
              </a:rPr>
              <a:t>C6:</a:t>
            </a:r>
            <a:r>
              <a:rPr lang="el-GR" sz="2000" dirty="0">
                <a:latin typeface="Calibri" panose="020F0502020204030204" pitchFamily="34" charset="0"/>
                <a:ea typeface="Calibri" panose="020F0502020204030204" pitchFamily="34" charset="0"/>
                <a:cs typeface="Calibri" panose="020F0502020204030204" pitchFamily="34" charset="0"/>
              </a:rPr>
              <a:t>Συστήματα ‘’Πληρώνω Όσο Πετώ’’</a:t>
            </a:r>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C7:</a:t>
            </a:r>
            <a:r>
              <a:rPr lang="el-GR" sz="2000" dirty="0">
                <a:latin typeface="Calibri" panose="020F0502020204030204" pitchFamily="34" charset="0"/>
                <a:ea typeface="Calibri" panose="020F0502020204030204" pitchFamily="34" charset="0"/>
                <a:cs typeface="Calibri" panose="020F0502020204030204" pitchFamily="34" charset="0"/>
              </a:rPr>
              <a:t>Σύστημα Συλλογής Και Διαχείρισης Θαλάσσιων </a:t>
            </a:r>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      </a:t>
            </a:r>
            <a:r>
              <a:rPr lang="el-GR" sz="2000" dirty="0">
                <a:latin typeface="Calibri" panose="020F0502020204030204" pitchFamily="34" charset="0"/>
                <a:ea typeface="Calibri" panose="020F0502020204030204" pitchFamily="34" charset="0"/>
                <a:cs typeface="Calibri" panose="020F0502020204030204" pitchFamily="34" charset="0"/>
              </a:rPr>
              <a:t>Απορριμμάτων</a:t>
            </a:r>
          </a:p>
          <a:p>
            <a:pPr algn="just"/>
            <a:r>
              <a:rPr lang="en-US" sz="2000" dirty="0">
                <a:latin typeface="Calibri" panose="020F0502020204030204" pitchFamily="34" charset="0"/>
                <a:ea typeface="Calibri" panose="020F0502020204030204" pitchFamily="34" charset="0"/>
                <a:cs typeface="Calibri" panose="020F0502020204030204" pitchFamily="34" charset="0"/>
              </a:rPr>
              <a:t>C8:</a:t>
            </a:r>
            <a:r>
              <a:rPr lang="el-GR" sz="2000" dirty="0">
                <a:latin typeface="Calibri" panose="020F0502020204030204" pitchFamily="34" charset="0"/>
                <a:ea typeface="Calibri" panose="020F0502020204030204" pitchFamily="34" charset="0"/>
                <a:cs typeface="Calibri" panose="020F0502020204030204" pitchFamily="34" charset="0"/>
              </a:rPr>
              <a:t>Εφαρμογή Οικονομικών Εργαλείων </a:t>
            </a:r>
            <a:endParaRPr lang="en-US" sz="2000" dirty="0">
              <a:latin typeface="Calibri" panose="020F0502020204030204" pitchFamily="34" charset="0"/>
              <a:ea typeface="Calibri" panose="020F0502020204030204" pitchFamily="34" charset="0"/>
              <a:cs typeface="Calibri" panose="020F0502020204030204" pitchFamily="34" charset="0"/>
            </a:endParaRPr>
          </a:p>
          <a:p>
            <a:pPr algn="just"/>
            <a:r>
              <a:rPr lang="en-US" sz="2000" dirty="0">
                <a:latin typeface="Calibri" panose="020F0502020204030204" pitchFamily="34" charset="0"/>
                <a:ea typeface="Calibri" panose="020F0502020204030204" pitchFamily="34" charset="0"/>
                <a:cs typeface="Calibri" panose="020F0502020204030204" pitchFamily="34" charset="0"/>
              </a:rPr>
              <a:t>C9:</a:t>
            </a:r>
            <a:r>
              <a:rPr lang="el-GR" sz="2000" dirty="0">
                <a:latin typeface="Calibri" panose="020F0502020204030204" pitchFamily="34" charset="0"/>
                <a:ea typeface="Calibri" panose="020F0502020204030204" pitchFamily="34" charset="0"/>
                <a:cs typeface="Calibri" panose="020F0502020204030204" pitchFamily="34" charset="0"/>
              </a:rPr>
              <a:t>Δράσεις Ανάπτυξης Ικανοτήτων (Capacity </a:t>
            </a:r>
            <a:r>
              <a:rPr lang="en-US" sz="2000" dirty="0" smtClean="0">
                <a:latin typeface="Calibri" panose="020F0502020204030204" pitchFamily="34" charset="0"/>
                <a:ea typeface="Calibri" panose="020F0502020204030204" pitchFamily="34" charset="0"/>
                <a:cs typeface="Calibri" panose="020F0502020204030204" pitchFamily="34" charset="0"/>
              </a:rPr>
              <a:t>Building</a:t>
            </a:r>
            <a:r>
              <a:rPr lang="el-GR" sz="2000" dirty="0" smtClean="0">
                <a:latin typeface="Calibri" panose="020F0502020204030204" pitchFamily="34" charset="0"/>
                <a:ea typeface="Calibri" panose="020F0502020204030204" pitchFamily="34" charset="0"/>
                <a:cs typeface="Calibri" panose="020F0502020204030204" pitchFamily="34" charset="0"/>
              </a:rPr>
              <a:t>)</a:t>
            </a:r>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C10:</a:t>
            </a:r>
            <a:r>
              <a:rPr lang="el-GR" sz="2000" dirty="0">
                <a:latin typeface="Calibri" panose="020F0502020204030204" pitchFamily="34" charset="0"/>
                <a:ea typeface="Calibri" panose="020F0502020204030204" pitchFamily="34" charset="0"/>
                <a:cs typeface="Calibri" panose="020F0502020204030204" pitchFamily="34" charset="0"/>
              </a:rPr>
              <a:t> Σύσταση Ενιαίου Φορέα Διαχείρισης Αποβλήτων</a:t>
            </a:r>
            <a:endParaRPr lang="en-US" sz="2000" dirty="0">
              <a:latin typeface="Calibri" panose="020F0502020204030204" pitchFamily="34" charset="0"/>
              <a:ea typeface="Calibri" panose="020F0502020204030204" pitchFamily="34" charset="0"/>
              <a:cs typeface="Calibri" panose="020F0502020204030204" pitchFamily="34" charset="0"/>
            </a:endParaRPr>
          </a:p>
          <a:p>
            <a:endParaRPr lang="el-GR" sz="2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7030A0"/>
              </a:buClr>
              <a:buFont typeface="Wingdings" panose="05000000000000000000" pitchFamily="2" charset="2"/>
              <a:buChar char="q"/>
            </a:pPr>
            <a:r>
              <a:rPr lang="el-GR" sz="2000" dirty="0">
                <a:latin typeface="Calibri" panose="020F0502020204030204" pitchFamily="34" charset="0"/>
                <a:ea typeface="Calibri" panose="020F0502020204030204" pitchFamily="34" charset="0"/>
                <a:cs typeface="Calibri" panose="020F0502020204030204" pitchFamily="34" charset="0"/>
              </a:rPr>
              <a:t>2 Παρακολούθησης (D) &amp; </a:t>
            </a:r>
          </a:p>
          <a:p>
            <a:pPr indent="-285750" algn="just">
              <a:buClr>
                <a:srgbClr val="7030A0"/>
              </a:buClr>
              <a:buFont typeface="Wingdings" panose="05000000000000000000" pitchFamily="2" charset="2"/>
              <a:buChar char="q"/>
            </a:pPr>
            <a:r>
              <a:rPr lang="el-GR" sz="2000" dirty="0">
                <a:latin typeface="Calibri" panose="020F0502020204030204" pitchFamily="34" charset="0"/>
                <a:ea typeface="Calibri" panose="020F0502020204030204" pitchFamily="34" charset="0"/>
                <a:cs typeface="Calibri" panose="020F0502020204030204" pitchFamily="34" charset="0"/>
              </a:rPr>
              <a:t>3 Ευαισθητοποίησης &amp; Διάχυσης (Ε)</a:t>
            </a:r>
          </a:p>
        </p:txBody>
      </p:sp>
      <p:pic>
        <p:nvPicPr>
          <p:cNvPr id="25" name="Picture 24">
            <a:extLst>
              <a:ext uri="{FF2B5EF4-FFF2-40B4-BE49-F238E27FC236}">
                <a16:creationId xmlns:a16="http://schemas.microsoft.com/office/drawing/2014/main" id="{F750DB95-66AC-4B00-A317-5605DDECBDC8}"/>
              </a:ext>
            </a:extLst>
          </p:cNvPr>
          <p:cNvPicPr>
            <a:picLocks noChangeAspect="1"/>
          </p:cNvPicPr>
          <p:nvPr/>
        </p:nvPicPr>
        <p:blipFill>
          <a:blip r:embed="rId3"/>
          <a:stretch>
            <a:fillRect/>
          </a:stretch>
        </p:blipFill>
        <p:spPr>
          <a:xfrm>
            <a:off x="6539575" y="2078424"/>
            <a:ext cx="5262294" cy="3387508"/>
          </a:xfrm>
          <a:prstGeom prst="rect">
            <a:avLst/>
          </a:prstGeom>
        </p:spPr>
      </p:pic>
      <p:pic>
        <p:nvPicPr>
          <p:cNvPr id="11" name="Picture 10"/>
          <p:cNvPicPr>
            <a:picLocks noChangeAspect="1"/>
          </p:cNvPicPr>
          <p:nvPr/>
        </p:nvPicPr>
        <p:blipFill>
          <a:blip r:embed="rId4"/>
          <a:stretch>
            <a:fillRect/>
          </a:stretch>
        </p:blipFill>
        <p:spPr>
          <a:xfrm>
            <a:off x="11570154" y="1590587"/>
            <a:ext cx="621846" cy="3603048"/>
          </a:xfrm>
          <a:prstGeom prst="rect">
            <a:avLst/>
          </a:prstGeom>
        </p:spPr>
      </p:pic>
      <p:cxnSp>
        <p:nvCxnSpPr>
          <p:cNvPr id="23" name="Straight Connector 22">
            <a:extLst>
              <a:ext uri="{FF2B5EF4-FFF2-40B4-BE49-F238E27FC236}">
                <a16:creationId xmlns:a16="http://schemas.microsoft.com/office/drawing/2014/main" id="{61F75CDC-C3EB-4939-9057-C6DF300919E9}"/>
              </a:ext>
            </a:extLst>
          </p:cNvPr>
          <p:cNvCxnSpPr>
            <a:cxnSpLocks/>
          </p:cNvCxnSpPr>
          <p:nvPr/>
        </p:nvCxnSpPr>
        <p:spPr>
          <a:xfrm flipV="1">
            <a:off x="1582" y="1027011"/>
            <a:ext cx="9357723" cy="1"/>
          </a:xfrm>
          <a:prstGeom prst="line">
            <a:avLst/>
          </a:prstGeom>
          <a:noFill/>
          <a:ln w="19050" cap="flat" cmpd="sng" algn="ctr">
            <a:solidFill>
              <a:sysClr val="windowText" lastClr="000000"/>
            </a:solidFill>
            <a:prstDash val="solid"/>
            <a:miter lim="800000"/>
          </a:ln>
          <a:effectLst/>
        </p:spPr>
      </p:cxnSp>
    </p:spTree>
    <p:extLst>
      <p:ext uri="{BB962C8B-B14F-4D97-AF65-F5344CB8AC3E}">
        <p14:creationId xmlns:p14="http://schemas.microsoft.com/office/powerpoint/2010/main" val="1309252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9B45BA4C-9B54-4496-821F-9E0985CA984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9" name="Picture 8" descr="A picture containing screenshot, colorfulness&#10;&#10;Description automatically generated">
            <a:extLst>
              <a:ext uri="{FF2B5EF4-FFF2-40B4-BE49-F238E27FC236}">
                <a16:creationId xmlns:a16="http://schemas.microsoft.com/office/drawing/2014/main" id="{57A6E29C-314D-DE51-0F34-CF3668CB77B4}"/>
              </a:ext>
            </a:extLst>
          </p:cNvPr>
          <p:cNvPicPr>
            <a:picLocks noChangeAspect="1"/>
          </p:cNvPicPr>
          <p:nvPr/>
        </p:nvPicPr>
        <p:blipFill>
          <a:blip r:embed="rId3"/>
          <a:stretch>
            <a:fillRect/>
          </a:stretch>
        </p:blipFill>
        <p:spPr>
          <a:xfrm>
            <a:off x="11601381" y="1626021"/>
            <a:ext cx="618565" cy="3605957"/>
          </a:xfrm>
          <a:prstGeom prst="rect">
            <a:avLst/>
          </a:prstGeom>
        </p:spPr>
      </p:pic>
      <p:sp>
        <p:nvSpPr>
          <p:cNvPr id="5" name="Slide Number Placeholder 4">
            <a:extLst>
              <a:ext uri="{FF2B5EF4-FFF2-40B4-BE49-F238E27FC236}">
                <a16:creationId xmlns:a16="http://schemas.microsoft.com/office/drawing/2014/main" id="{89F2E06A-07A3-F8F5-7653-6065FA097D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1E4CB7-CB13-4810-BF18-BE31AFC64F93}" type="slidenum">
              <a:rPr kumimoji="0" lang="en-US" sz="1000" b="1" i="0" u="none" strike="noStrike" kern="1200" cap="none" spc="0" normalizeH="0" baseline="0" noProof="0" smtClean="0">
                <a:ln>
                  <a:noFill/>
                </a:ln>
                <a:solidFill>
                  <a:srgbClr val="000000"/>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1"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15" name="TextBox 14">
            <a:extLst>
              <a:ext uri="{FF2B5EF4-FFF2-40B4-BE49-F238E27FC236}">
                <a16:creationId xmlns:a16="http://schemas.microsoft.com/office/drawing/2014/main" id="{82436CC7-2025-4720-8221-135F0F905CFC}"/>
              </a:ext>
            </a:extLst>
          </p:cNvPr>
          <p:cNvSpPr txBox="1"/>
          <p:nvPr/>
        </p:nvSpPr>
        <p:spPr>
          <a:xfrm>
            <a:off x="-27946" y="-12503"/>
            <a:ext cx="11982256" cy="867930"/>
          </a:xfrm>
          <a:prstGeom prst="rect">
            <a:avLst/>
          </a:prstGeom>
          <a:noFill/>
          <a:ln>
            <a:noFill/>
          </a:ln>
        </p:spPr>
        <p:txBody>
          <a:bodyPr wrap="square">
            <a:spAutoFit/>
          </a:bodyPr>
          <a:lstStyle/>
          <a:p>
            <a:pPr lvl="0">
              <a:lnSpc>
                <a:spcPct val="90000"/>
              </a:lnSpc>
              <a:spcBef>
                <a:spcPct val="0"/>
              </a:spcBef>
              <a:defRPr/>
            </a:pPr>
            <a:r>
              <a:rPr lang="el-GR" sz="2800" b="1" kern="0" noProof="0" dirty="0">
                <a:solidFill>
                  <a:srgbClr val="000000"/>
                </a:solidFill>
                <a:effectLst>
                  <a:outerShdw blurRad="38100" dist="38100" dir="2700000" algn="tl">
                    <a:srgbClr val="000000">
                      <a:alpha val="43137"/>
                    </a:srgbClr>
                  </a:outerShdw>
                </a:effectLst>
              </a:rPr>
              <a:t>Εργαλείο </a:t>
            </a:r>
            <a:r>
              <a:rPr lang="el-GR" sz="2800" b="1" kern="0" noProof="0" dirty="0" smtClean="0">
                <a:solidFill>
                  <a:srgbClr val="000000"/>
                </a:solidFill>
                <a:effectLst>
                  <a:outerShdw blurRad="38100" dist="38100" dir="2700000" algn="tl">
                    <a:srgbClr val="000000">
                      <a:alpha val="43137"/>
                    </a:srgbClr>
                  </a:outerShdw>
                </a:effectLst>
              </a:rPr>
              <a:t>διαμόρφωσης δράσεων</a:t>
            </a:r>
            <a:r>
              <a:rPr lang="en-US" sz="2800" b="1" kern="0" noProof="0" dirty="0" smtClean="0">
                <a:solidFill>
                  <a:srgbClr val="000000"/>
                </a:solidFill>
                <a:effectLst>
                  <a:outerShdw blurRad="38100" dist="38100" dir="2700000" algn="tl">
                    <a:srgbClr val="000000">
                      <a:alpha val="43137"/>
                    </a:srgbClr>
                  </a:outerShdw>
                </a:effectLst>
              </a:rPr>
              <a:t>: </a:t>
            </a:r>
            <a:endParaRPr lang="el-GR" sz="2800" b="1" kern="0" noProof="0" dirty="0">
              <a:solidFill>
                <a:srgbClr val="000000"/>
              </a:solidFill>
              <a:effectLst>
                <a:outerShdw blurRad="38100" dist="38100" dir="2700000" algn="tl">
                  <a:srgbClr val="000000">
                    <a:alpha val="43137"/>
                  </a:srgbClr>
                </a:outerShdw>
              </a:effectLst>
            </a:endParaRPr>
          </a:p>
          <a:p>
            <a:pPr lvl="0">
              <a:lnSpc>
                <a:spcPct val="90000"/>
              </a:lnSpc>
              <a:spcBef>
                <a:spcPct val="0"/>
              </a:spcBef>
              <a:defRPr/>
            </a:pPr>
            <a:r>
              <a:rPr lang="el-GR" sz="2800" b="1" kern="0" noProof="0" dirty="0">
                <a:solidFill>
                  <a:srgbClr val="000000"/>
                </a:solidFill>
                <a:effectLst>
                  <a:outerShdw blurRad="38100" dist="38100" dir="2700000" algn="tl">
                    <a:srgbClr val="000000">
                      <a:alpha val="43137"/>
                    </a:srgbClr>
                  </a:outerShdw>
                </a:effectLst>
              </a:rPr>
              <a:t>Πυραμίδα Ιεράρχησης Αποβλήτων Τροφίμων</a:t>
            </a:r>
            <a:endParaRPr kumimoji="0" lang="el-GR" sz="2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endParaRPr>
          </a:p>
        </p:txBody>
      </p:sp>
      <p:pic>
        <p:nvPicPr>
          <p:cNvPr id="22" name="Picture 21"/>
          <p:cNvPicPr>
            <a:picLocks noChangeAspect="1"/>
          </p:cNvPicPr>
          <p:nvPr/>
        </p:nvPicPr>
        <p:blipFill>
          <a:blip r:embed="rId4"/>
          <a:stretch>
            <a:fillRect/>
          </a:stretch>
        </p:blipFill>
        <p:spPr>
          <a:xfrm>
            <a:off x="1209158" y="1539505"/>
            <a:ext cx="9508048" cy="4634416"/>
          </a:xfrm>
          <a:prstGeom prst="rect">
            <a:avLst/>
          </a:prstGeom>
        </p:spPr>
      </p:pic>
      <p:cxnSp>
        <p:nvCxnSpPr>
          <p:cNvPr id="23" name="Straight Connector 22">
            <a:extLst>
              <a:ext uri="{FF2B5EF4-FFF2-40B4-BE49-F238E27FC236}">
                <a16:creationId xmlns:a16="http://schemas.microsoft.com/office/drawing/2014/main" id="{61F75CDC-C3EB-4939-9057-C6DF300919E9}"/>
              </a:ext>
            </a:extLst>
          </p:cNvPr>
          <p:cNvCxnSpPr>
            <a:cxnSpLocks/>
          </p:cNvCxnSpPr>
          <p:nvPr/>
        </p:nvCxnSpPr>
        <p:spPr>
          <a:xfrm>
            <a:off x="-27946" y="1057767"/>
            <a:ext cx="9887615" cy="7496"/>
          </a:xfrm>
          <a:prstGeom prst="line">
            <a:avLst/>
          </a:prstGeom>
          <a:noFill/>
          <a:ln w="19050" cap="flat" cmpd="sng" algn="ctr">
            <a:solidFill>
              <a:sysClr val="windowText" lastClr="000000"/>
            </a:solidFill>
            <a:prstDash val="solid"/>
            <a:miter lim="800000"/>
          </a:ln>
          <a:effectLst/>
        </p:spPr>
      </p:cxnSp>
      <p:sp>
        <p:nvSpPr>
          <p:cNvPr id="36" name="TextBox 35"/>
          <p:cNvSpPr txBox="1"/>
          <p:nvPr/>
        </p:nvSpPr>
        <p:spPr>
          <a:xfrm>
            <a:off x="6347982" y="1816161"/>
            <a:ext cx="1249680"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C4,C9,E1</a:t>
            </a:r>
          </a:p>
        </p:txBody>
      </p:sp>
      <p:sp>
        <p:nvSpPr>
          <p:cNvPr id="37" name="TextBox 36"/>
          <p:cNvSpPr txBox="1"/>
          <p:nvPr/>
        </p:nvSpPr>
        <p:spPr>
          <a:xfrm>
            <a:off x="6239764" y="2278583"/>
            <a:ext cx="1038860"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C4</a:t>
            </a:r>
            <a:r>
              <a:rPr lang="el-GR" b="1" dirty="0">
                <a:effectLst>
                  <a:outerShdw blurRad="38100" dist="38100" dir="2700000" algn="tl">
                    <a:srgbClr val="000000">
                      <a:alpha val="43137"/>
                    </a:srgbClr>
                  </a:outerShdw>
                </a:effectLst>
              </a:rPr>
              <a:t>, Ε1</a:t>
            </a:r>
            <a:endParaRPr lang="en-US" b="1" dirty="0">
              <a:effectLst>
                <a:outerShdw blurRad="38100" dist="38100" dir="2700000" algn="tl">
                  <a:srgbClr val="000000">
                    <a:alpha val="43137"/>
                  </a:srgbClr>
                </a:outerShdw>
              </a:effectLst>
            </a:endParaRPr>
          </a:p>
        </p:txBody>
      </p:sp>
      <p:sp>
        <p:nvSpPr>
          <p:cNvPr id="38" name="TextBox 37"/>
          <p:cNvSpPr txBox="1"/>
          <p:nvPr/>
        </p:nvSpPr>
        <p:spPr>
          <a:xfrm>
            <a:off x="6096000" y="3747237"/>
            <a:ext cx="543560"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C1</a:t>
            </a:r>
          </a:p>
        </p:txBody>
      </p:sp>
      <p:sp>
        <p:nvSpPr>
          <p:cNvPr id="3" name="Rectangle 2"/>
          <p:cNvSpPr/>
          <p:nvPr/>
        </p:nvSpPr>
        <p:spPr>
          <a:xfrm>
            <a:off x="-27946" y="6051971"/>
            <a:ext cx="2679911" cy="738664"/>
          </a:xfrm>
          <a:prstGeom prst="rect">
            <a:avLst/>
          </a:prstGeom>
        </p:spPr>
        <p:txBody>
          <a:bodyPr wrap="square">
            <a:spAutoFit/>
          </a:bodyPr>
          <a:lstStyle/>
          <a:p>
            <a:r>
              <a:rPr lang="en-US" sz="1400" dirty="0"/>
              <a:t>Πηγ</a:t>
            </a:r>
            <a:r>
              <a:rPr lang="el-GR" sz="1400" dirty="0"/>
              <a:t>ή</a:t>
            </a:r>
            <a:r>
              <a:rPr lang="en-US" sz="1400" dirty="0"/>
              <a:t>: European Commission, Brief on food waste in the EU, 2020</a:t>
            </a:r>
          </a:p>
        </p:txBody>
      </p:sp>
    </p:spTree>
    <p:extLst>
      <p:ext uri="{BB962C8B-B14F-4D97-AF65-F5344CB8AC3E}">
        <p14:creationId xmlns:p14="http://schemas.microsoft.com/office/powerpoint/2010/main" val="22697784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53436-94E8-4E6A-85AF-E80CB5B6961C}"/>
              </a:ext>
            </a:extLst>
          </p:cNvPr>
          <p:cNvSpPr>
            <a:spLocks noGrp="1"/>
          </p:cNvSpPr>
          <p:nvPr>
            <p:ph type="title"/>
          </p:nvPr>
        </p:nvSpPr>
        <p:spPr>
          <a:xfrm>
            <a:off x="0" y="88403"/>
            <a:ext cx="11978054" cy="870056"/>
          </a:xfrm>
        </p:spPr>
        <p:txBody>
          <a:bodyPr>
            <a:noAutofit/>
          </a:bodyPr>
          <a:lstStyle/>
          <a:p>
            <a:r>
              <a:rPr lang="en-US" sz="3200" b="1" dirty="0">
                <a:effectLst>
                  <a:outerShdw blurRad="38100" dist="38100" dir="2700000" algn="tl">
                    <a:srgbClr val="000000">
                      <a:alpha val="43137"/>
                    </a:srgbClr>
                  </a:outerShdw>
                </a:effectLst>
                <a:latin typeface="Avenir Next LT Pro" panose="020B0504020202020204" pitchFamily="34" charset="0"/>
              </a:rPr>
              <a:t>C4</a:t>
            </a:r>
            <a:r>
              <a:rPr lang="el-GR" sz="3200" b="1" dirty="0">
                <a:effectLst>
                  <a:outerShdw blurRad="38100" dist="38100" dir="2700000" algn="tl">
                    <a:srgbClr val="000000">
                      <a:alpha val="43137"/>
                    </a:srgbClr>
                  </a:outerShdw>
                </a:effectLst>
                <a:latin typeface="Avenir Next LT Pro" panose="020B0504020202020204" pitchFamily="34" charset="0"/>
              </a:rPr>
              <a:t> | </a:t>
            </a:r>
            <a:r>
              <a:rPr kumimoji="0" lang="el-GR" sz="3200" b="1" i="0" u="none" strike="noStrike" kern="1200" cap="none" spc="0" normalizeH="0" baseline="0" noProof="0" dirty="0" smtClean="0">
                <a:ln>
                  <a:noFill/>
                </a:ln>
                <a:effectLst>
                  <a:outerShdw blurRad="38100" dist="38100" dir="2700000" algn="tl">
                    <a:srgbClr val="000000">
                      <a:alpha val="43137"/>
                    </a:srgbClr>
                  </a:outerShdw>
                </a:effectLst>
                <a:uLnTx/>
                <a:uFillTx/>
                <a:latin typeface="Avenir Next LT Pro" panose="020B0504020202020204" pitchFamily="34" charset="0"/>
              </a:rPr>
              <a:t>Δράσεις</a:t>
            </a:r>
            <a:r>
              <a:rPr kumimoji="0" lang="el-GR" sz="3200" b="1" i="0" u="none" strike="noStrike" kern="1200" cap="none" spc="0" normalizeH="0" noProof="0" dirty="0" smtClean="0">
                <a:ln>
                  <a:noFill/>
                </a:ln>
                <a:effectLst>
                  <a:outerShdw blurRad="38100" dist="38100" dir="2700000" algn="tl">
                    <a:srgbClr val="000000">
                      <a:alpha val="43137"/>
                    </a:srgbClr>
                  </a:outerShdw>
                </a:effectLst>
                <a:uLnTx/>
                <a:uFillTx/>
                <a:latin typeface="Avenir Next LT Pro" panose="020B0504020202020204" pitchFamily="34" charset="0"/>
              </a:rPr>
              <a:t> πρόληψης δημιουργίας </a:t>
            </a:r>
            <a:br>
              <a:rPr kumimoji="0" lang="el-GR" sz="3200" b="1" i="0" u="none" strike="noStrike" kern="1200" cap="none" spc="0" normalizeH="0" noProof="0" dirty="0" smtClean="0">
                <a:ln>
                  <a:noFill/>
                </a:ln>
                <a:effectLst>
                  <a:outerShdw blurRad="38100" dist="38100" dir="2700000" algn="tl">
                    <a:srgbClr val="000000">
                      <a:alpha val="43137"/>
                    </a:srgbClr>
                  </a:outerShdw>
                </a:effectLst>
                <a:uLnTx/>
                <a:uFillTx/>
                <a:latin typeface="Avenir Next LT Pro" panose="020B0504020202020204" pitchFamily="34" charset="0"/>
              </a:rPr>
            </a:br>
            <a:r>
              <a:rPr kumimoji="0" lang="el-GR" sz="3200" b="1" i="0" u="none" strike="noStrike" kern="1200" cap="none" spc="0" normalizeH="0" noProof="0" dirty="0" smtClean="0">
                <a:ln>
                  <a:noFill/>
                </a:ln>
                <a:effectLst>
                  <a:outerShdw blurRad="38100" dist="38100" dir="2700000" algn="tl">
                    <a:srgbClr val="000000">
                      <a:alpha val="43137"/>
                    </a:srgbClr>
                  </a:outerShdw>
                </a:effectLst>
                <a:uLnTx/>
                <a:uFillTx/>
                <a:latin typeface="Avenir Next LT Pro" panose="020B0504020202020204" pitchFamily="34" charset="0"/>
              </a:rPr>
              <a:t>       αποβλήτων τροφίμων            </a:t>
            </a:r>
            <a:endParaRPr lang="en-US" sz="3200" dirty="0">
              <a:latin typeface="Avenir Next LT Pro" panose="020B0504020202020204" pitchFamily="34" charset="0"/>
            </a:endParaRPr>
          </a:p>
        </p:txBody>
      </p:sp>
      <p:graphicFrame>
        <p:nvGraphicFramePr>
          <p:cNvPr id="4" name="Content Placeholder 3">
            <a:extLst>
              <a:ext uri="{FF2B5EF4-FFF2-40B4-BE49-F238E27FC236}">
                <a16:creationId xmlns:a16="http://schemas.microsoft.com/office/drawing/2014/main" id="{04D58CC3-6842-4F83-9B86-8FE7FB67EE3D}"/>
              </a:ext>
            </a:extLst>
          </p:cNvPr>
          <p:cNvGraphicFramePr>
            <a:graphicFrameLocks noGrp="1"/>
          </p:cNvGraphicFramePr>
          <p:nvPr>
            <p:ph idx="1"/>
            <p:extLst>
              <p:ext uri="{D42A27DB-BD31-4B8C-83A1-F6EECF244321}">
                <p14:modId xmlns:p14="http://schemas.microsoft.com/office/powerpoint/2010/main" val="2790141456"/>
              </p:ext>
            </p:extLst>
          </p:nvPr>
        </p:nvGraphicFramePr>
        <p:xfrm>
          <a:off x="2032251" y="1559055"/>
          <a:ext cx="8358221" cy="4754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a:extLst>
              <a:ext uri="{FF2B5EF4-FFF2-40B4-BE49-F238E27FC236}">
                <a16:creationId xmlns:a16="http://schemas.microsoft.com/office/drawing/2014/main" id="{5F9CB562-DCA4-485C-8F64-E052FCBA72FE}"/>
              </a:ext>
            </a:extLst>
          </p:cNvPr>
          <p:cNvCxnSpPr>
            <a:cxnSpLocks/>
          </p:cNvCxnSpPr>
          <p:nvPr/>
        </p:nvCxnSpPr>
        <p:spPr>
          <a:xfrm>
            <a:off x="3282523" y="3098046"/>
            <a:ext cx="643082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522F25-E341-444D-BDEC-6A2084846B60}"/>
              </a:ext>
            </a:extLst>
          </p:cNvPr>
          <p:cNvCxnSpPr>
            <a:cxnSpLocks/>
          </p:cNvCxnSpPr>
          <p:nvPr/>
        </p:nvCxnSpPr>
        <p:spPr>
          <a:xfrm>
            <a:off x="3282523" y="4699726"/>
            <a:ext cx="643082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4B9151-404D-4074-8E9A-C1A31DCB25E9}"/>
              </a:ext>
            </a:extLst>
          </p:cNvPr>
          <p:cNvCxnSpPr>
            <a:cxnSpLocks/>
          </p:cNvCxnSpPr>
          <p:nvPr/>
        </p:nvCxnSpPr>
        <p:spPr>
          <a:xfrm>
            <a:off x="3282523" y="6389418"/>
            <a:ext cx="6577469"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screenshot, colorfulness&#10;&#10;Description automatically generated">
            <a:extLst>
              <a:ext uri="{FF2B5EF4-FFF2-40B4-BE49-F238E27FC236}">
                <a16:creationId xmlns:a16="http://schemas.microsoft.com/office/drawing/2014/main" id="{EED16D1C-AAA4-4BA8-9D0B-E04E092E3515}"/>
              </a:ext>
            </a:extLst>
          </p:cNvPr>
          <p:cNvPicPr>
            <a:picLocks noChangeAspect="1"/>
          </p:cNvPicPr>
          <p:nvPr/>
        </p:nvPicPr>
        <p:blipFill>
          <a:blip r:embed="rId8"/>
          <a:stretch>
            <a:fillRect/>
          </a:stretch>
        </p:blipFill>
        <p:spPr>
          <a:xfrm>
            <a:off x="11601381" y="1626021"/>
            <a:ext cx="618565" cy="3605957"/>
          </a:xfrm>
          <a:prstGeom prst="rect">
            <a:avLst/>
          </a:prstGeom>
        </p:spPr>
      </p:pic>
      <p:cxnSp>
        <p:nvCxnSpPr>
          <p:cNvPr id="10" name="Straight Connector 9">
            <a:extLst>
              <a:ext uri="{FF2B5EF4-FFF2-40B4-BE49-F238E27FC236}">
                <a16:creationId xmlns:a16="http://schemas.microsoft.com/office/drawing/2014/main" id="{61F75CDC-C3EB-4939-9057-C6DF300919E9}"/>
              </a:ext>
            </a:extLst>
          </p:cNvPr>
          <p:cNvCxnSpPr>
            <a:cxnSpLocks/>
          </p:cNvCxnSpPr>
          <p:nvPr/>
        </p:nvCxnSpPr>
        <p:spPr>
          <a:xfrm flipV="1">
            <a:off x="0" y="1164330"/>
            <a:ext cx="7650760" cy="1"/>
          </a:xfrm>
          <a:prstGeom prst="line">
            <a:avLst/>
          </a:prstGeom>
          <a:noFill/>
          <a:ln w="19050" cap="flat" cmpd="sng" algn="ctr">
            <a:solidFill>
              <a:sysClr val="windowText" lastClr="000000"/>
            </a:solidFill>
            <a:prstDash val="solid"/>
            <a:miter lim="800000"/>
          </a:ln>
          <a:effectLst/>
        </p:spPr>
      </p:cxnSp>
      <p:sp>
        <p:nvSpPr>
          <p:cNvPr id="9" name="Slide Number Placeholder 4">
            <a:extLst>
              <a:ext uri="{FF2B5EF4-FFF2-40B4-BE49-F238E27FC236}">
                <a16:creationId xmlns:a16="http://schemas.microsoft.com/office/drawing/2014/main" id="{89F2E06A-07A3-F8F5-7653-6065FA097D80}"/>
              </a:ext>
            </a:extLst>
          </p:cNvPr>
          <p:cNvSpPr txBox="1">
            <a:spLocks/>
          </p:cNvSpPr>
          <p:nvPr/>
        </p:nvSpPr>
        <p:spPr>
          <a:xfrm>
            <a:off x="10899648" y="6400800"/>
            <a:ext cx="530352" cy="365125"/>
          </a:xfrm>
          <a:prstGeom prst="rect">
            <a:avLst/>
          </a:prstGeom>
        </p:spPr>
        <p:txBody>
          <a:bodyPr vert="horz" lIns="91440" tIns="45720" rIns="91440" bIns="45720" rtlCol="0" anchor="ctr"/>
          <a:lstStyle>
            <a:defPPr>
              <a:defRPr lang="en-CY"/>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rgbClr val="000000"/>
                </a:solidFill>
                <a:latin typeface="Avenir Next LT Pro"/>
              </a:rPr>
              <a:t>6</a:t>
            </a:r>
          </a:p>
        </p:txBody>
      </p:sp>
    </p:spTree>
    <p:extLst>
      <p:ext uri="{BB962C8B-B14F-4D97-AF65-F5344CB8AC3E}">
        <p14:creationId xmlns:p14="http://schemas.microsoft.com/office/powerpoint/2010/main" val="31423833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53436-94E8-4E6A-85AF-E80CB5B6961C}"/>
              </a:ext>
            </a:extLst>
          </p:cNvPr>
          <p:cNvSpPr>
            <a:spLocks noGrp="1"/>
          </p:cNvSpPr>
          <p:nvPr>
            <p:ph type="title"/>
          </p:nvPr>
        </p:nvSpPr>
        <p:spPr>
          <a:xfrm>
            <a:off x="1127850" y="308639"/>
            <a:ext cx="10575131" cy="870056"/>
          </a:xfrm>
        </p:spPr>
        <p:txBody>
          <a:bodyPr>
            <a:noAutofit/>
          </a:bodyPr>
          <a:lstStyle/>
          <a:p>
            <a:r>
              <a:rPr lang="en-US" sz="3200" b="1" dirty="0">
                <a:effectLst>
                  <a:outerShdw blurRad="38100" dist="38100" dir="2700000" algn="tl">
                    <a:srgbClr val="000000">
                      <a:alpha val="43137"/>
                    </a:srgbClr>
                  </a:outerShdw>
                </a:effectLst>
                <a:latin typeface="Avenir Next LT Pro" panose="020B0504020202020204" pitchFamily="34" charset="0"/>
              </a:rPr>
              <a:t>C4.3 | </a:t>
            </a:r>
            <a:r>
              <a:rPr lang="el-GR" sz="3200" b="1" dirty="0">
                <a:effectLst>
                  <a:outerShdw blurRad="38100" dist="38100" dir="2700000" algn="tl">
                    <a:srgbClr val="000000">
                      <a:alpha val="43137"/>
                    </a:srgbClr>
                  </a:outerShdw>
                </a:effectLst>
                <a:latin typeface="Avenir Next LT Pro" panose="020B0504020202020204" pitchFamily="34" charset="0"/>
              </a:rPr>
              <a:t>Δράσεις επίδειξης για την πρόληψη της δημιουργίας αποβλήτων τροφίμων</a:t>
            </a:r>
          </a:p>
        </p:txBody>
      </p:sp>
      <p:pic>
        <p:nvPicPr>
          <p:cNvPr id="7" name="Picture 6" descr="A picture containing screenshot, colorfulness&#10;&#10;Description automatically generated">
            <a:extLst>
              <a:ext uri="{FF2B5EF4-FFF2-40B4-BE49-F238E27FC236}">
                <a16:creationId xmlns:a16="http://schemas.microsoft.com/office/drawing/2014/main" id="{EED16D1C-AAA4-4BA8-9D0B-E04E092E3515}"/>
              </a:ext>
            </a:extLst>
          </p:cNvPr>
          <p:cNvPicPr>
            <a:picLocks noChangeAspect="1"/>
          </p:cNvPicPr>
          <p:nvPr/>
        </p:nvPicPr>
        <p:blipFill>
          <a:blip r:embed="rId3"/>
          <a:stretch>
            <a:fillRect/>
          </a:stretch>
        </p:blipFill>
        <p:spPr>
          <a:xfrm>
            <a:off x="11601381" y="1626021"/>
            <a:ext cx="618565" cy="3605957"/>
          </a:xfrm>
          <a:prstGeom prst="rect">
            <a:avLst/>
          </a:prstGeom>
        </p:spPr>
      </p:pic>
      <p:sp>
        <p:nvSpPr>
          <p:cNvPr id="10" name="Rectangle 9" descr="Group brainstorm with solid fill"/>
          <p:cNvSpPr/>
          <p:nvPr/>
        </p:nvSpPr>
        <p:spPr>
          <a:xfrm>
            <a:off x="163902" y="138397"/>
            <a:ext cx="862348" cy="1040298"/>
          </a:xfrm>
          <a:prstGeom prst="rect">
            <a:avLst/>
          </a:prstGeom>
          <a:blipFill>
            <a:blip r:embed="rId4">
              <a:extLst>
                <a:ext uri="{96DAC541-7B7A-43D3-8B79-37D633B846F1}">
                  <asvg:svgBlip xmlns="" xmlns:asvg="http://schemas.microsoft.com/office/drawing/2016/SVG/main" r:embed="rId5"/>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TextBox 17"/>
          <p:cNvSpPr txBox="1"/>
          <p:nvPr/>
        </p:nvSpPr>
        <p:spPr>
          <a:xfrm>
            <a:off x="4960803" y="1617546"/>
            <a:ext cx="6742179" cy="1107996"/>
          </a:xfrm>
          <a:prstGeom prst="rect">
            <a:avLst/>
          </a:prstGeom>
          <a:noFill/>
        </p:spPr>
        <p:txBody>
          <a:bodyPr wrap="square" rtlCol="0">
            <a:spAutoFit/>
          </a:bodyPr>
          <a:lstStyle/>
          <a:p>
            <a:pPr marL="457200" indent="-457200">
              <a:buAutoNum type="arabicPeriod"/>
            </a:pPr>
            <a:r>
              <a:rPr lang="el-GR" sz="2200" b="1" dirty="0" smtClean="0">
                <a:effectLst>
                  <a:outerShdw blurRad="38100" dist="38100" dir="2700000" algn="tl">
                    <a:srgbClr val="000000">
                      <a:alpha val="43137"/>
                    </a:srgbClr>
                  </a:outerShdw>
                </a:effectLst>
              </a:rPr>
              <a:t>Ανοικτή </a:t>
            </a:r>
            <a:r>
              <a:rPr lang="el-GR" sz="2200" b="1" dirty="0">
                <a:effectLst>
                  <a:outerShdw blurRad="38100" dist="38100" dir="2700000" algn="tl">
                    <a:srgbClr val="000000">
                      <a:alpha val="43137"/>
                    </a:srgbClr>
                  </a:outerShdw>
                </a:effectLst>
              </a:rPr>
              <a:t>Πρόσκληση – Συμφωνία με τη Συμμαχία </a:t>
            </a:r>
            <a:r>
              <a:rPr lang="en-US" sz="2200" b="1" dirty="0">
                <a:effectLst>
                  <a:outerShdw blurRad="38100" dist="38100" dir="2700000" algn="tl">
                    <a:srgbClr val="000000">
                      <a:alpha val="43137"/>
                    </a:srgbClr>
                  </a:outerShdw>
                </a:effectLst>
              </a:rPr>
              <a:t>Zero Waste </a:t>
            </a:r>
            <a:r>
              <a:rPr lang="en-US" sz="2200" b="1" dirty="0" smtClean="0">
                <a:effectLst>
                  <a:outerShdw blurRad="38100" dist="38100" dir="2700000" algn="tl">
                    <a:srgbClr val="000000">
                      <a:alpha val="43137"/>
                    </a:srgbClr>
                  </a:outerShdw>
                </a:effectLst>
              </a:rPr>
              <a:t>Alliance |</a:t>
            </a:r>
            <a:r>
              <a:rPr lang="el-GR" sz="2200" b="1" dirty="0" smtClean="0">
                <a:effectLst>
                  <a:outerShdw blurRad="38100" dist="38100" dir="2700000" algn="tl">
                    <a:srgbClr val="000000">
                      <a:alpha val="43137"/>
                    </a:srgbClr>
                  </a:outerShdw>
                </a:effectLst>
              </a:rPr>
              <a:t>Απρίλιος </a:t>
            </a:r>
            <a:r>
              <a:rPr lang="el-GR" sz="2200" b="1" dirty="0">
                <a:effectLst>
                  <a:outerShdw blurRad="38100" dist="38100" dir="2700000" algn="tl">
                    <a:srgbClr val="000000">
                      <a:alpha val="43137"/>
                    </a:srgbClr>
                  </a:outerShdw>
                </a:effectLst>
              </a:rPr>
              <a:t>2024 – Μάρτιος </a:t>
            </a:r>
            <a:r>
              <a:rPr lang="el-GR" sz="2200" b="1" dirty="0" smtClean="0">
                <a:effectLst>
                  <a:outerShdw blurRad="38100" dist="38100" dir="2700000" algn="tl">
                    <a:srgbClr val="000000">
                      <a:alpha val="43137"/>
                    </a:srgbClr>
                  </a:outerShdw>
                </a:effectLst>
              </a:rPr>
              <a:t>2026</a:t>
            </a:r>
            <a:endParaRPr lang="el-GR" sz="2200" b="1" dirty="0">
              <a:effectLst>
                <a:outerShdw blurRad="38100" dist="38100" dir="2700000" algn="tl">
                  <a:srgbClr val="000000">
                    <a:alpha val="43137"/>
                  </a:srgbClr>
                </a:outerShdw>
              </a:effectLst>
            </a:endParaRPr>
          </a:p>
          <a:p>
            <a:endParaRPr lang="en-US" sz="2200" dirty="0"/>
          </a:p>
        </p:txBody>
      </p:sp>
      <p:cxnSp>
        <p:nvCxnSpPr>
          <p:cNvPr id="20" name="Straight Connector 19">
            <a:extLst>
              <a:ext uri="{FF2B5EF4-FFF2-40B4-BE49-F238E27FC236}">
                <a16:creationId xmlns:a16="http://schemas.microsoft.com/office/drawing/2014/main" id="{61F75CDC-C3EB-4939-9057-C6DF300919E9}"/>
              </a:ext>
            </a:extLst>
          </p:cNvPr>
          <p:cNvCxnSpPr>
            <a:cxnSpLocks/>
          </p:cNvCxnSpPr>
          <p:nvPr/>
        </p:nvCxnSpPr>
        <p:spPr>
          <a:xfrm flipV="1">
            <a:off x="0" y="1469573"/>
            <a:ext cx="9357723" cy="1"/>
          </a:xfrm>
          <a:prstGeom prst="line">
            <a:avLst/>
          </a:prstGeom>
          <a:noFill/>
          <a:ln w="19050" cap="flat" cmpd="sng" algn="ctr">
            <a:solidFill>
              <a:sysClr val="windowText" lastClr="000000"/>
            </a:solidFill>
            <a:prstDash val="solid"/>
            <a:miter lim="800000"/>
          </a:ln>
          <a:effectLst/>
        </p:spPr>
      </p:cxnSp>
      <p:sp>
        <p:nvSpPr>
          <p:cNvPr id="3" name="TextBox 2"/>
          <p:cNvSpPr txBox="1"/>
          <p:nvPr/>
        </p:nvSpPr>
        <p:spPr>
          <a:xfrm>
            <a:off x="5108895" y="2495178"/>
            <a:ext cx="6686026" cy="4247317"/>
          </a:xfrm>
          <a:prstGeom prst="rect">
            <a:avLst/>
          </a:prstGeom>
          <a:noFill/>
        </p:spPr>
        <p:txBody>
          <a:bodyPr wrap="square" rtlCol="0">
            <a:spAutoFit/>
          </a:bodyPr>
          <a:lstStyle/>
          <a:p>
            <a:r>
              <a:rPr lang="el-GR" b="1" u="sng" dirty="0" smtClean="0">
                <a:solidFill>
                  <a:srgbClr val="7030A0"/>
                </a:solidFill>
              </a:rPr>
              <a:t>Στόχος </a:t>
            </a:r>
            <a:r>
              <a:rPr lang="el-GR" b="1" u="sng" dirty="0">
                <a:solidFill>
                  <a:srgbClr val="7030A0"/>
                </a:solidFill>
              </a:rPr>
              <a:t>1</a:t>
            </a:r>
            <a:r>
              <a:rPr lang="en-US" b="1" u="sng" dirty="0">
                <a:solidFill>
                  <a:srgbClr val="7030A0"/>
                </a:solidFill>
              </a:rPr>
              <a:t> </a:t>
            </a:r>
            <a:r>
              <a:rPr lang="en-US" b="1" dirty="0">
                <a:solidFill>
                  <a:srgbClr val="7030A0"/>
                </a:solidFill>
              </a:rPr>
              <a:t>- </a:t>
            </a:r>
            <a:r>
              <a:rPr lang="el-GR" dirty="0"/>
              <a:t>Ενίσχυση των υφιστάμενων δυνατοτήτων συλλογής και διανομής για περαιτέρω </a:t>
            </a:r>
            <a:r>
              <a:rPr lang="el-GR" dirty="0" smtClean="0"/>
              <a:t>μείωση </a:t>
            </a:r>
            <a:r>
              <a:rPr lang="el-GR" dirty="0"/>
              <a:t>της παραγωγής αποβλήτων τροφίμων από </a:t>
            </a:r>
            <a:r>
              <a:rPr lang="el-GR" dirty="0" smtClean="0"/>
              <a:t>τις λαϊκές αγορές.</a:t>
            </a:r>
          </a:p>
          <a:p>
            <a:endParaRPr lang="el-GR" dirty="0"/>
          </a:p>
          <a:p>
            <a:r>
              <a:rPr lang="el-GR" dirty="0" smtClean="0">
                <a:sym typeface="Wingdings" panose="05000000000000000000" pitchFamily="2" charset="2"/>
              </a:rPr>
              <a:t></a:t>
            </a:r>
            <a:r>
              <a:rPr lang="el-GR" dirty="0" smtClean="0">
                <a:effectLst>
                  <a:outerShdw blurRad="38100" dist="38100" dir="2700000" algn="tl">
                    <a:srgbClr val="000000">
                      <a:alpha val="43137"/>
                    </a:srgbClr>
                  </a:outerShdw>
                </a:effectLst>
              </a:rPr>
              <a:t>Αποτέλεσμα</a:t>
            </a:r>
            <a:r>
              <a:rPr lang="el-GR" dirty="0" smtClean="0"/>
              <a:t> κατά τους πρώτους </a:t>
            </a:r>
            <a:r>
              <a:rPr lang="el-GR" dirty="0"/>
              <a:t>τρεις μήνες υλοποίησης της </a:t>
            </a:r>
            <a:r>
              <a:rPr lang="el-GR" dirty="0" smtClean="0"/>
              <a:t>πρότασης</a:t>
            </a:r>
            <a:r>
              <a:rPr lang="en-US" dirty="0" smtClean="0"/>
              <a:t>: </a:t>
            </a:r>
            <a:r>
              <a:rPr lang="el-GR" dirty="0" smtClean="0"/>
              <a:t>διάσωση </a:t>
            </a:r>
            <a:r>
              <a:rPr lang="el-GR" b="1" dirty="0" smtClean="0"/>
              <a:t>6.817 </a:t>
            </a:r>
            <a:r>
              <a:rPr lang="el-GR" b="1" dirty="0"/>
              <a:t>κιλών </a:t>
            </a:r>
            <a:r>
              <a:rPr lang="el-GR" dirty="0" smtClean="0"/>
              <a:t>φρούτων και λαχανικών, παραγωγή </a:t>
            </a:r>
            <a:r>
              <a:rPr lang="el-GR" b="1" dirty="0"/>
              <a:t>809 κιλών </a:t>
            </a:r>
            <a:r>
              <a:rPr lang="el-GR" b="1" dirty="0" err="1"/>
              <a:t>κομπόστ</a:t>
            </a:r>
            <a:r>
              <a:rPr lang="el-GR" dirty="0"/>
              <a:t> και </a:t>
            </a:r>
            <a:r>
              <a:rPr lang="el-GR" dirty="0" smtClean="0"/>
              <a:t>υποστήριξη </a:t>
            </a:r>
            <a:r>
              <a:rPr lang="el-GR" b="1" dirty="0"/>
              <a:t>340 </a:t>
            </a:r>
            <a:r>
              <a:rPr lang="el-GR" b="1" dirty="0" smtClean="0"/>
              <a:t>ωφελούμενων</a:t>
            </a:r>
            <a:r>
              <a:rPr lang="el-GR" dirty="0" smtClean="0"/>
              <a:t>.</a:t>
            </a:r>
            <a:endParaRPr lang="el-GR" dirty="0"/>
          </a:p>
          <a:p>
            <a:endParaRPr lang="el-GR" dirty="0"/>
          </a:p>
          <a:p>
            <a:r>
              <a:rPr lang="el-GR" b="1" u="sng" dirty="0">
                <a:solidFill>
                  <a:srgbClr val="7030A0"/>
                </a:solidFill>
              </a:rPr>
              <a:t>Στόχος 2 </a:t>
            </a:r>
            <a:r>
              <a:rPr lang="el-GR" b="1" dirty="0">
                <a:solidFill>
                  <a:srgbClr val="7030A0"/>
                </a:solidFill>
              </a:rPr>
              <a:t>- </a:t>
            </a:r>
            <a:r>
              <a:rPr lang="el-GR" dirty="0"/>
              <a:t> </a:t>
            </a:r>
            <a:r>
              <a:rPr lang="en-US" dirty="0" smtClean="0"/>
              <a:t>E</a:t>
            </a:r>
            <a:r>
              <a:rPr lang="el-GR" dirty="0" smtClean="0"/>
              <a:t>κπαίδευση και </a:t>
            </a:r>
            <a:r>
              <a:rPr lang="el-GR" dirty="0"/>
              <a:t>ευαισθητοποίηση των τοπικών επιχειρήσεων σχετικά με τις πρακτικές μηδενικών </a:t>
            </a:r>
            <a:r>
              <a:rPr lang="el-GR" dirty="0" smtClean="0"/>
              <a:t>αποβλήτων </a:t>
            </a:r>
            <a:r>
              <a:rPr lang="el-GR" dirty="0"/>
              <a:t>και η υποστήριξή τους στη χρήση της πλατφόρμας </a:t>
            </a:r>
            <a:r>
              <a:rPr lang="el-GR" dirty="0" smtClean="0"/>
              <a:t>δωρεάς τροφίμων που αναπτύχθηκε στο πλαίσιο του Έργου </a:t>
            </a:r>
            <a:r>
              <a:rPr lang="en-US" dirty="0" smtClean="0"/>
              <a:t>LIFE</a:t>
            </a:r>
            <a:r>
              <a:rPr lang="el-GR" dirty="0" smtClean="0"/>
              <a:t> </a:t>
            </a:r>
            <a:r>
              <a:rPr lang="en-US" dirty="0" smtClean="0"/>
              <a:t>FOODPRINT</a:t>
            </a:r>
            <a:r>
              <a:rPr lang="el-GR" dirty="0" smtClean="0"/>
              <a:t>.</a:t>
            </a:r>
            <a:endParaRPr lang="el-GR" dirty="0"/>
          </a:p>
          <a:p>
            <a:endParaRPr lang="el-GR" dirty="0"/>
          </a:p>
          <a:p>
            <a:r>
              <a:rPr lang="el-GR" b="1" u="sng" dirty="0" smtClean="0">
                <a:solidFill>
                  <a:srgbClr val="7030A0"/>
                </a:solidFill>
              </a:rPr>
              <a:t>Στόχος </a:t>
            </a:r>
            <a:r>
              <a:rPr lang="el-GR" b="1" u="sng" dirty="0">
                <a:solidFill>
                  <a:srgbClr val="7030A0"/>
                </a:solidFill>
              </a:rPr>
              <a:t>3 </a:t>
            </a:r>
            <a:r>
              <a:rPr lang="el-GR" b="1" dirty="0">
                <a:solidFill>
                  <a:srgbClr val="7030A0"/>
                </a:solidFill>
              </a:rPr>
              <a:t>– </a:t>
            </a:r>
            <a:r>
              <a:rPr lang="el-GR" dirty="0"/>
              <a:t>Ενημέρωση και ευαισθητοποίηση του </a:t>
            </a:r>
            <a:r>
              <a:rPr lang="el-GR" dirty="0" smtClean="0"/>
              <a:t>ευρύτερου </a:t>
            </a:r>
            <a:r>
              <a:rPr lang="el-GR" dirty="0"/>
              <a:t>κοινού</a:t>
            </a:r>
          </a:p>
          <a:p>
            <a:endParaRPr lang="en-US" dirty="0"/>
          </a:p>
        </p:txBody>
      </p:sp>
      <p:pic>
        <p:nvPicPr>
          <p:cNvPr id="1026" name="Picture 2" descr="May be a graphic of tex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87333"/>
            <a:ext cx="4960803" cy="5370667"/>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4">
            <a:extLst>
              <a:ext uri="{FF2B5EF4-FFF2-40B4-BE49-F238E27FC236}">
                <a16:creationId xmlns:a16="http://schemas.microsoft.com/office/drawing/2014/main" id="{89F2E06A-07A3-F8F5-7653-6065FA097D80}"/>
              </a:ext>
            </a:extLst>
          </p:cNvPr>
          <p:cNvSpPr txBox="1">
            <a:spLocks/>
          </p:cNvSpPr>
          <p:nvPr/>
        </p:nvSpPr>
        <p:spPr>
          <a:xfrm>
            <a:off x="10899648" y="6400800"/>
            <a:ext cx="530352" cy="365125"/>
          </a:xfrm>
          <a:prstGeom prst="rect">
            <a:avLst/>
          </a:prstGeom>
        </p:spPr>
        <p:txBody>
          <a:bodyPr vert="horz" lIns="91440" tIns="45720" rIns="91440" bIns="45720" rtlCol="0" anchor="ctr"/>
          <a:lstStyle>
            <a:defPPr>
              <a:defRPr lang="en-CY"/>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rgbClr val="000000"/>
                </a:solidFill>
                <a:latin typeface="Avenir Next LT Pro"/>
              </a:rPr>
              <a:t>7</a:t>
            </a:r>
          </a:p>
        </p:txBody>
      </p:sp>
    </p:spTree>
    <p:extLst>
      <p:ext uri="{BB962C8B-B14F-4D97-AF65-F5344CB8AC3E}">
        <p14:creationId xmlns:p14="http://schemas.microsoft.com/office/powerpoint/2010/main" val="2718334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53436-94E8-4E6A-85AF-E80CB5B6961C}"/>
              </a:ext>
            </a:extLst>
          </p:cNvPr>
          <p:cNvSpPr>
            <a:spLocks noGrp="1"/>
          </p:cNvSpPr>
          <p:nvPr>
            <p:ph type="title"/>
          </p:nvPr>
        </p:nvSpPr>
        <p:spPr>
          <a:xfrm>
            <a:off x="1127850" y="308639"/>
            <a:ext cx="10575131" cy="870056"/>
          </a:xfrm>
        </p:spPr>
        <p:txBody>
          <a:bodyPr>
            <a:noAutofit/>
          </a:bodyPr>
          <a:lstStyle/>
          <a:p>
            <a:r>
              <a:rPr lang="en-US" sz="3200" b="1" dirty="0">
                <a:effectLst>
                  <a:outerShdw blurRad="38100" dist="38100" dir="2700000" algn="tl">
                    <a:srgbClr val="000000">
                      <a:alpha val="43137"/>
                    </a:srgbClr>
                  </a:outerShdw>
                </a:effectLst>
                <a:latin typeface="Avenir Next LT Pro" panose="020B0504020202020204" pitchFamily="34" charset="0"/>
              </a:rPr>
              <a:t>C4.3 | </a:t>
            </a:r>
            <a:r>
              <a:rPr lang="el-GR" sz="3200" b="1" dirty="0">
                <a:effectLst>
                  <a:outerShdw blurRad="38100" dist="38100" dir="2700000" algn="tl">
                    <a:srgbClr val="000000">
                      <a:alpha val="43137"/>
                    </a:srgbClr>
                  </a:outerShdw>
                </a:effectLst>
                <a:latin typeface="Avenir Next LT Pro" panose="020B0504020202020204" pitchFamily="34" charset="0"/>
              </a:rPr>
              <a:t>Δράσεις επίδειξης για την πρόληψη της δημιουργίας αποβλήτων τροφίμων</a:t>
            </a:r>
          </a:p>
        </p:txBody>
      </p:sp>
      <p:pic>
        <p:nvPicPr>
          <p:cNvPr id="7" name="Picture 6" descr="A picture containing screenshot, colorfulness&#10;&#10;Description automatically generated">
            <a:extLst>
              <a:ext uri="{FF2B5EF4-FFF2-40B4-BE49-F238E27FC236}">
                <a16:creationId xmlns:a16="http://schemas.microsoft.com/office/drawing/2014/main" id="{EED16D1C-AAA4-4BA8-9D0B-E04E092E3515}"/>
              </a:ext>
            </a:extLst>
          </p:cNvPr>
          <p:cNvPicPr>
            <a:picLocks noChangeAspect="1"/>
          </p:cNvPicPr>
          <p:nvPr/>
        </p:nvPicPr>
        <p:blipFill>
          <a:blip r:embed="rId3"/>
          <a:stretch>
            <a:fillRect/>
          </a:stretch>
        </p:blipFill>
        <p:spPr>
          <a:xfrm>
            <a:off x="11601381" y="1626021"/>
            <a:ext cx="618565" cy="3605957"/>
          </a:xfrm>
          <a:prstGeom prst="rect">
            <a:avLst/>
          </a:prstGeom>
        </p:spPr>
      </p:pic>
      <p:sp>
        <p:nvSpPr>
          <p:cNvPr id="10" name="Rectangle 9" descr="Group brainstorm with solid fill"/>
          <p:cNvSpPr/>
          <p:nvPr/>
        </p:nvSpPr>
        <p:spPr>
          <a:xfrm>
            <a:off x="163902" y="138397"/>
            <a:ext cx="862348" cy="1040298"/>
          </a:xfrm>
          <a:prstGeom prst="rect">
            <a:avLst/>
          </a:prstGeom>
          <a:blipFill>
            <a:blip r:embed="rId4">
              <a:extLst>
                <a:ext uri="{96DAC541-7B7A-43D3-8B79-37D633B846F1}">
                  <asvg:svgBlip xmlns="" xmlns:asvg="http://schemas.microsoft.com/office/drawing/2016/SVG/main" r:embed="rId5"/>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8"/>
          <p:cNvSpPr/>
          <p:nvPr/>
        </p:nvSpPr>
        <p:spPr>
          <a:xfrm>
            <a:off x="4495691" y="1881616"/>
            <a:ext cx="6777921" cy="5509200"/>
          </a:xfrm>
          <a:prstGeom prst="rect">
            <a:avLst/>
          </a:prstGeom>
        </p:spPr>
        <p:txBody>
          <a:bodyPr wrap="square">
            <a:spAutoFit/>
          </a:bodyPr>
          <a:lstStyle/>
          <a:p>
            <a:r>
              <a:rPr lang="en-US" sz="2200" b="1" dirty="0">
                <a:effectLst>
                  <a:outerShdw blurRad="38100" dist="38100" dir="2700000" algn="tl">
                    <a:srgbClr val="000000">
                      <a:alpha val="43137"/>
                    </a:srgbClr>
                  </a:outerShdw>
                </a:effectLst>
              </a:rPr>
              <a:t>2. </a:t>
            </a:r>
            <a:r>
              <a:rPr lang="el-GR" sz="2200" b="1" dirty="0"/>
              <a:t>Έναρξη </a:t>
            </a:r>
            <a:r>
              <a:rPr lang="el-GR" sz="2200" b="1" dirty="0" smtClean="0"/>
              <a:t>δράσης διάσωσης </a:t>
            </a:r>
            <a:r>
              <a:rPr lang="el-GR" sz="2200" b="1" dirty="0"/>
              <a:t>φρούτων/λαχανικών από τη Χονδρική Αγορά του ΣΟΠΑΖ και διανομή τους </a:t>
            </a:r>
            <a:r>
              <a:rPr lang="el-GR" sz="2200" b="1" dirty="0" smtClean="0"/>
              <a:t>σε ευάλωτες ομάδες</a:t>
            </a:r>
            <a:r>
              <a:rPr lang="el-GR" sz="2200" b="1" dirty="0"/>
              <a:t> </a:t>
            </a:r>
            <a:r>
              <a:rPr lang="el-GR" sz="2200" b="1" dirty="0" smtClean="0"/>
              <a:t>| Ιούνιος </a:t>
            </a:r>
            <a:r>
              <a:rPr lang="el-GR" sz="2200" b="1" dirty="0"/>
              <a:t>2024 – υπό </a:t>
            </a:r>
            <a:r>
              <a:rPr lang="el-GR" sz="2200" b="1" dirty="0" smtClean="0"/>
              <a:t>εξέλιξη</a:t>
            </a:r>
            <a:endParaRPr lang="el-GR" sz="2200" dirty="0" smtClean="0"/>
          </a:p>
          <a:p>
            <a:pPr algn="just"/>
            <a:endParaRPr lang="el-GR" sz="2200" dirty="0" smtClean="0"/>
          </a:p>
          <a:p>
            <a:pPr algn="just"/>
            <a:r>
              <a:rPr lang="el-GR" sz="2200" u="sng" dirty="0" smtClean="0"/>
              <a:t>Πλάνο Υλοποίησης της δράσης</a:t>
            </a:r>
            <a:r>
              <a:rPr lang="en-US" sz="2200" u="sng" dirty="0" smtClean="0"/>
              <a:t>:</a:t>
            </a:r>
            <a:endParaRPr lang="el-GR" sz="2200" u="sng" dirty="0" smtClean="0"/>
          </a:p>
          <a:p>
            <a:pPr algn="just"/>
            <a:endParaRPr lang="el-GR" sz="2200" u="sng" dirty="0" smtClean="0"/>
          </a:p>
          <a:p>
            <a:pPr marL="342900" indent="-342900" algn="just">
              <a:buFont typeface="Arial" panose="020B0604020202020204" pitchFamily="34" charset="0"/>
              <a:buChar char="•"/>
            </a:pPr>
            <a:r>
              <a:rPr lang="el-GR" sz="2200" dirty="0" smtClean="0"/>
              <a:t>Διαδικτυακή συνάντηση με την Κεντρική Λαχαναγορά της Θεσσαλονίκης για ανταλλαγή τεχνογνωσίας</a:t>
            </a:r>
            <a:endParaRPr lang="el-GR" sz="2200" dirty="0"/>
          </a:p>
          <a:p>
            <a:pPr marL="342900" indent="-342900" algn="just">
              <a:buFont typeface="Arial" panose="020B0604020202020204" pitchFamily="34" charset="0"/>
              <a:buChar char="•"/>
            </a:pPr>
            <a:r>
              <a:rPr lang="el-GR" sz="2200" dirty="0" smtClean="0"/>
              <a:t>Ενημερωτική εκδήλωση για ενημέρωση των χονδρεμπόρων </a:t>
            </a:r>
          </a:p>
          <a:p>
            <a:pPr marL="342900" indent="-342900" algn="just">
              <a:buFont typeface="Arial" panose="020B0604020202020204" pitchFamily="34" charset="0"/>
              <a:buChar char="•"/>
            </a:pPr>
            <a:r>
              <a:rPr lang="el-GR" sz="2200" dirty="0" smtClean="0"/>
              <a:t>Ενημέρωση των ΜΚΟ με ποικίλα μέσα για τη μεταφορά των αδιάθετων προϊόντων σε ευάλωτες ομάδες</a:t>
            </a:r>
            <a:endParaRPr lang="en-US" sz="2200" dirty="0" smtClean="0"/>
          </a:p>
          <a:p>
            <a:pPr algn="just"/>
            <a:endParaRPr lang="en-US" sz="2200" dirty="0"/>
          </a:p>
          <a:p>
            <a:pPr algn="just"/>
            <a:endParaRPr lang="el-GR" sz="2200" dirty="0" smtClean="0"/>
          </a:p>
          <a:p>
            <a:pPr algn="just"/>
            <a:endParaRPr lang="el-GR" sz="2200" dirty="0"/>
          </a:p>
        </p:txBody>
      </p:sp>
      <p:cxnSp>
        <p:nvCxnSpPr>
          <p:cNvPr id="20" name="Straight Connector 19">
            <a:extLst>
              <a:ext uri="{FF2B5EF4-FFF2-40B4-BE49-F238E27FC236}">
                <a16:creationId xmlns:a16="http://schemas.microsoft.com/office/drawing/2014/main" id="{61F75CDC-C3EB-4939-9057-C6DF300919E9}"/>
              </a:ext>
            </a:extLst>
          </p:cNvPr>
          <p:cNvCxnSpPr>
            <a:cxnSpLocks/>
          </p:cNvCxnSpPr>
          <p:nvPr/>
        </p:nvCxnSpPr>
        <p:spPr>
          <a:xfrm flipV="1">
            <a:off x="0" y="1469573"/>
            <a:ext cx="9357723" cy="1"/>
          </a:xfrm>
          <a:prstGeom prst="line">
            <a:avLst/>
          </a:prstGeom>
          <a:noFill/>
          <a:ln w="19050" cap="flat" cmpd="sng" algn="ctr">
            <a:solidFill>
              <a:sysClr val="windowText" lastClr="000000"/>
            </a:solidFill>
            <a:prstDash val="solid"/>
            <a:miter lim="800000"/>
          </a:ln>
          <a:effectLst/>
        </p:spPr>
      </p:cxnSp>
      <p:pic>
        <p:nvPicPr>
          <p:cNvPr id="3" name="Picture 2"/>
          <p:cNvPicPr>
            <a:picLocks noChangeAspect="1"/>
          </p:cNvPicPr>
          <p:nvPr/>
        </p:nvPicPr>
        <p:blipFill>
          <a:blip r:embed="rId6"/>
          <a:stretch>
            <a:fillRect/>
          </a:stretch>
        </p:blipFill>
        <p:spPr>
          <a:xfrm>
            <a:off x="-1" y="1469573"/>
            <a:ext cx="4352481" cy="5388427"/>
          </a:xfrm>
          <a:prstGeom prst="rect">
            <a:avLst/>
          </a:prstGeom>
        </p:spPr>
      </p:pic>
      <p:sp>
        <p:nvSpPr>
          <p:cNvPr id="9" name="Slide Number Placeholder 4">
            <a:extLst>
              <a:ext uri="{FF2B5EF4-FFF2-40B4-BE49-F238E27FC236}">
                <a16:creationId xmlns:a16="http://schemas.microsoft.com/office/drawing/2014/main" id="{89F2E06A-07A3-F8F5-7653-6065FA097D80}"/>
              </a:ext>
            </a:extLst>
          </p:cNvPr>
          <p:cNvSpPr txBox="1">
            <a:spLocks/>
          </p:cNvSpPr>
          <p:nvPr/>
        </p:nvSpPr>
        <p:spPr>
          <a:xfrm>
            <a:off x="10899648" y="6400800"/>
            <a:ext cx="530352" cy="365125"/>
          </a:xfrm>
          <a:prstGeom prst="rect">
            <a:avLst/>
          </a:prstGeom>
        </p:spPr>
        <p:txBody>
          <a:bodyPr vert="horz" lIns="91440" tIns="45720" rIns="91440" bIns="45720" rtlCol="0" anchor="ctr"/>
          <a:lstStyle>
            <a:defPPr>
              <a:defRPr lang="en-CY"/>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rgbClr val="000000"/>
                </a:solidFill>
                <a:latin typeface="Avenir Next LT Pro"/>
              </a:rPr>
              <a:t>8</a:t>
            </a:r>
          </a:p>
        </p:txBody>
      </p:sp>
    </p:spTree>
    <p:extLst>
      <p:ext uri="{BB962C8B-B14F-4D97-AF65-F5344CB8AC3E}">
        <p14:creationId xmlns:p14="http://schemas.microsoft.com/office/powerpoint/2010/main" val="25645541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ismaticVTI">
  <a:themeElements>
    <a:clrScheme name="AnalogousFromLightSeedRightStep">
      <a:dk1>
        <a:srgbClr val="000000"/>
      </a:dk1>
      <a:lt1>
        <a:srgbClr val="FFFFFF"/>
      </a:lt1>
      <a:dk2>
        <a:srgbClr val="3A3621"/>
      </a:dk2>
      <a:lt2>
        <a:srgbClr val="E2E8E5"/>
      </a:lt2>
      <a:accent1>
        <a:srgbClr val="EA73A4"/>
      </a:accent1>
      <a:accent2>
        <a:srgbClr val="E55454"/>
      </a:accent2>
      <a:accent3>
        <a:srgbClr val="E59053"/>
      </a:accent3>
      <a:accent4>
        <a:srgbClr val="B6A343"/>
      </a:accent4>
      <a:accent5>
        <a:srgbClr val="95AB54"/>
      </a:accent5>
      <a:accent6>
        <a:srgbClr val="69B643"/>
      </a:accent6>
      <a:hlink>
        <a:srgbClr val="578F78"/>
      </a:hlink>
      <a:folHlink>
        <a:srgbClr val="7F7F7F"/>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18222</TotalTime>
  <Words>1705</Words>
  <Application>Microsoft Office PowerPoint</Application>
  <PresentationFormat>Widescreen</PresentationFormat>
  <Paragraphs>169</Paragraphs>
  <Slides>17</Slides>
  <Notes>17</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17</vt:i4>
      </vt:variant>
    </vt:vector>
  </HeadingPairs>
  <TitlesOfParts>
    <vt:vector size="33" baseType="lpstr">
      <vt:lpstr>Aharoni</vt:lpstr>
      <vt:lpstr>Arial</vt:lpstr>
      <vt:lpstr>Arial Narrow</vt:lpstr>
      <vt:lpstr>Avenir Next LT Pro</vt:lpstr>
      <vt:lpstr>Calibri</vt:lpstr>
      <vt:lpstr>Calibri </vt:lpstr>
      <vt:lpstr>Calibri Light</vt:lpstr>
      <vt:lpstr>CF Helvetica-Bold</vt:lpstr>
      <vt:lpstr>CF Helvetica-Light</vt:lpstr>
      <vt:lpstr>Courier New</vt:lpstr>
      <vt:lpstr>Sitka Small Semibold</vt:lpstr>
      <vt:lpstr>Tw Cen MT</vt:lpstr>
      <vt:lpstr>Wingdings</vt:lpstr>
      <vt:lpstr>Office Theme</vt:lpstr>
      <vt:lpstr>PrismaticVTI</vt:lpstr>
      <vt:lpstr>1_Office Theme</vt:lpstr>
      <vt:lpstr>PowerPoint Presentation</vt:lpstr>
      <vt:lpstr>PowerPoint Presentation</vt:lpstr>
      <vt:lpstr>PowerPoint Presentation</vt:lpstr>
      <vt:lpstr>Εταίροι του Έργου            </vt:lpstr>
      <vt:lpstr>PowerPoint Presentation</vt:lpstr>
      <vt:lpstr>PowerPoint Presentation</vt:lpstr>
      <vt:lpstr>C4 | Δράσεις πρόληψης δημιουργίας         αποβλήτων τροφίμων            </vt:lpstr>
      <vt:lpstr>C4.3 | Δράσεις επίδειξης για την πρόληψη της δημιουργίας αποβλήτων τροφίμων</vt:lpstr>
      <vt:lpstr>C4.3 | Δράσεις επίδειξης για την πρόληψη της δημιουργίας αποβλήτων τροφίμων</vt:lpstr>
      <vt:lpstr>Ενίσχυση της Δράσης C4 μέσω δράσεων ενημέρωσης και ευαισθητοποίησης καθώς και δράσεων ανάπτυξης ικανοτήτων</vt:lpstr>
      <vt:lpstr>Ενίσχυση της Δράσης C4 μέσω δράσεων ενημέρωσης και ευαισθητοποίησης καθώς και δράσεων ανάπτυξης ικανοτήτων</vt:lpstr>
      <vt:lpstr>Δράσεις Δικτύωσης</vt:lpstr>
      <vt:lpstr>PowerPoint Presentation</vt:lpstr>
      <vt:lpstr>PowerPoint Presentation</vt:lpstr>
      <vt:lpstr>Ευχαριστώ  Έλενα Στυλιανοπούλου, PC estylianopoulou@environment.moa.gov.cy  Ιωάννα Κωνσταντινίδου, PM jconstantinidou@environment.moa.gov.cy  LIFE IP TEAM Μικέλα Χαράκη Νίκος Πολυκάρπου Αννίτα Παφίτη Μαρία Διονυσίου   LIFE CYZEROWASTE lifecyzerowaste@gmail.com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Chariklia Mavronicola</dc:creator>
  <cp:lastModifiedBy>user</cp:lastModifiedBy>
  <cp:revision>855</cp:revision>
  <cp:lastPrinted>2022-11-21T05:15:29Z</cp:lastPrinted>
  <dcterms:created xsi:type="dcterms:W3CDTF">2022-10-25T04:20:28Z</dcterms:created>
  <dcterms:modified xsi:type="dcterms:W3CDTF">2024-09-27T05:52:06Z</dcterms:modified>
</cp:coreProperties>
</file>