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14" roundtripDataSignature="AMtx7mhwZbQKbRJcGKQJz7TId7ZwK4pL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7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43450" cy="5143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" name="Google Shape;55;p1"/>
          <p:cNvSpPr txBox="1"/>
          <p:nvPr/>
        </p:nvSpPr>
        <p:spPr>
          <a:xfrm>
            <a:off x="6065925" y="1744500"/>
            <a:ext cx="2343600" cy="16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Zero Food Waste Cyprus</a:t>
            </a:r>
            <a:endParaRPr b="1" i="0" sz="3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3775" y="1"/>
            <a:ext cx="1040225" cy="10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"/>
          <p:cNvSpPr txBox="1"/>
          <p:nvPr/>
        </p:nvSpPr>
        <p:spPr>
          <a:xfrm>
            <a:off x="5587875" y="4204250"/>
            <a:ext cx="3299700" cy="16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1600">
                <a:solidFill>
                  <a:schemeClr val="dk2"/>
                </a:solidFill>
              </a:rPr>
              <a:t>Pan Kyriakidis, ZFWC volunteer</a:t>
            </a:r>
            <a:endParaRPr i="0" sz="1600" u="none" cap="none" strike="noStrike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0850" y="899437"/>
            <a:ext cx="3980450" cy="3497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" name="Google Shape;63;p2"/>
          <p:cNvGrpSpPr/>
          <p:nvPr/>
        </p:nvGrpSpPr>
        <p:grpSpPr>
          <a:xfrm>
            <a:off x="76200" y="0"/>
            <a:ext cx="5325600" cy="5135700"/>
            <a:chOff x="76200" y="0"/>
            <a:chExt cx="5325600" cy="5135700"/>
          </a:xfrm>
        </p:grpSpPr>
        <p:sp>
          <p:nvSpPr>
            <p:cNvPr id="64" name="Google Shape;64;p2"/>
            <p:cNvSpPr txBox="1"/>
            <p:nvPr/>
          </p:nvSpPr>
          <p:spPr>
            <a:xfrm>
              <a:off x="76200" y="0"/>
              <a:ext cx="5325600" cy="513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20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Ο Ρόλος μας στην Κοινωνία</a:t>
              </a:r>
              <a:endParaRPr b="1" i="0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i="0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GB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 καταπολέμηση της σπατάλης τροφίμων σε όλη την Κύπρο. </a:t>
              </a:r>
              <a:endPara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0" i="0" lang="en-GB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Το Zero Food Waste Cyprus:</a:t>
              </a:r>
              <a:endPara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36550" lvl="0" marL="45720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●"/>
              </a:pPr>
              <a:r>
                <a:rPr b="0" i="0" lang="en-GB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Αποτελείται από </a:t>
              </a:r>
              <a:r>
                <a:rPr b="1" i="0" lang="en-GB" sz="17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εθελοντές </a:t>
              </a:r>
              <a:r>
                <a:rPr b="0" i="0" lang="en-GB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που συντονίζουν τη συλλογή τροφίμων</a:t>
              </a: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GB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σε τοπικές αγορές φρούτων και λαχανικών.</a:t>
              </a:r>
              <a:endPara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365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●"/>
              </a:pPr>
              <a:r>
                <a:t/>
              </a:r>
              <a:endPara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365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●"/>
              </a:pPr>
              <a:r>
                <a:rPr b="0" i="0" lang="en-GB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Συλλέγουμε περίσσια προϊόντα που διαφορετικά θα απορρίπτονταν και τα διανέμουμε σε όσους έχουν ανάγκη.</a:t>
              </a:r>
              <a:endPara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3655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Char char="●"/>
              </a:pPr>
              <a:r>
                <a:t/>
              </a:r>
              <a:endPara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●"/>
              </a:pPr>
              <a:r>
                <a:rPr b="0" i="0" lang="en-GB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Παράλληλα μέσω εκδηλώσεων</a:t>
              </a:r>
              <a:r>
                <a:rPr b="1" i="0" lang="en-GB" sz="11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GB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στοχεύουμε στην ευαισθητοποίηση για τη μείωση της σπατάλης τροφίμων και προάγουμε την κυκλική οικονομία</a:t>
              </a: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5" name="Google Shape;65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0000" y="2684025"/>
              <a:ext cx="438150" cy="180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0000" y="3876650"/>
              <a:ext cx="438150" cy="180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7" name="Google Shape;6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3775" y="1"/>
            <a:ext cx="1040225" cy="10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/>
        </p:nvSpPr>
        <p:spPr>
          <a:xfrm>
            <a:off x="74275" y="46650"/>
            <a:ext cx="8029500" cy="48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Γιατί καταπολεμούμε τη σπατάλη τροφίμων;</a:t>
            </a:r>
            <a:endParaRPr b="1" i="0" sz="20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Η παραγωγή τροφίμων απαιτεί: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νερό,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ενέργεια,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λιπάσματα,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συσκευασία και μεταφορά.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Όλα αυτά εκπέμπουν αέρια του θερμοκηπίου, όπως το CO2 και το μεθάνιο, τα οποία συμβάλλουν στην κλιματική αλλαγή. 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 γεωργικός τομέας ευθύνεται για το 24% των παγκόσμιων εκπομπών CO2, ενώ το ένα τρίτο των παραγόμενων τροφίμων σπαταλάται, συνολικά 1,3 δισεκατομμύρια τόνοι ετησίως.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Η Κύπρος κατατάσσεται </a:t>
            </a:r>
            <a:r>
              <a:rPr b="1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3η </a:t>
            </a: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στην ΕΕ όσον αφορά τη </a:t>
            </a:r>
            <a:r>
              <a:rPr b="1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σπατάλη τροφίμων</a:t>
            </a: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με μέσο όρο </a:t>
            </a:r>
            <a:r>
              <a:rPr b="1" i="0" lang="en-GB" sz="1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327 κιλά ανά άτομο </a:t>
            </a:r>
            <a:r>
              <a:rPr b="0" i="0" lang="en-GB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κάθε χρόνο.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3775" y="1"/>
            <a:ext cx="1040225" cy="10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3775" y="1"/>
            <a:ext cx="1040225" cy="10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"/>
          <p:cNvSpPr txBox="1"/>
          <p:nvPr/>
        </p:nvSpPr>
        <p:spPr>
          <a:xfrm>
            <a:off x="82675" y="51625"/>
            <a:ext cx="8289300" cy="2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Οι Στόχοι Μας:</a:t>
            </a:r>
            <a:endParaRPr b="1" i="0" sz="20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arenR"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Πρόληψη Σπατάλης Τροφίμων σε Μεγάλη Κλίμακα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b="1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Επέκταση των δραστηριοτήτων για κάλυψη όλων των αγορών στο νησί, χωρίς να μένει κανείς πίσω.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Πρόληψη και μείωση της σπατάλης τροφίμων από τους παραγωγούς έως τους καταναλωτές.</a:t>
            </a:r>
            <a:endParaRPr b="0" i="0" sz="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Από το 2021 μέχρι το 2023:</a:t>
            </a:r>
            <a:endParaRPr b="1" i="0" sz="16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4"/>
          <p:cNvGrpSpPr/>
          <p:nvPr/>
        </p:nvGrpSpPr>
        <p:grpSpPr>
          <a:xfrm>
            <a:off x="2411325" y="2951900"/>
            <a:ext cx="4949850" cy="2075150"/>
            <a:chOff x="2411325" y="2951900"/>
            <a:chExt cx="4949850" cy="2075150"/>
          </a:xfrm>
        </p:grpSpPr>
        <p:sp>
          <p:nvSpPr>
            <p:cNvPr id="81" name="Google Shape;81;p4"/>
            <p:cNvSpPr/>
            <p:nvPr/>
          </p:nvSpPr>
          <p:spPr>
            <a:xfrm>
              <a:off x="2411325" y="2951950"/>
              <a:ext cx="2025300" cy="20751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" name="Google Shape;82;p4"/>
            <p:cNvGrpSpPr/>
            <p:nvPr/>
          </p:nvGrpSpPr>
          <p:grpSpPr>
            <a:xfrm>
              <a:off x="2411325" y="2951900"/>
              <a:ext cx="2140500" cy="1998999"/>
              <a:chOff x="2278975" y="2993350"/>
              <a:chExt cx="2140500" cy="1998999"/>
            </a:xfrm>
          </p:grpSpPr>
          <p:pic>
            <p:nvPicPr>
              <p:cNvPr id="83" name="Google Shape;83;p4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679799" y="3443849"/>
                <a:ext cx="1164775" cy="1548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4" name="Google Shape;84;p4"/>
              <p:cNvSpPr txBox="1"/>
              <p:nvPr/>
            </p:nvSpPr>
            <p:spPr>
              <a:xfrm>
                <a:off x="2278975" y="2993350"/>
                <a:ext cx="2140500" cy="38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GB" sz="13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Έχουμε σώσει (σε κιλά)</a:t>
                </a:r>
                <a:endParaRPr b="0" i="0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" name="Google Shape;85;p4"/>
            <p:cNvGrpSpPr/>
            <p:nvPr/>
          </p:nvGrpSpPr>
          <p:grpSpPr>
            <a:xfrm>
              <a:off x="5021775" y="2951900"/>
              <a:ext cx="2339400" cy="2040449"/>
              <a:chOff x="5631375" y="3028100"/>
              <a:chExt cx="2339400" cy="2040449"/>
            </a:xfrm>
          </p:grpSpPr>
          <p:pic>
            <p:nvPicPr>
              <p:cNvPr id="86" name="Google Shape;86;p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6093712" y="3520049"/>
                <a:ext cx="1369250" cy="1548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7" name="Google Shape;87;p4"/>
              <p:cNvSpPr txBox="1"/>
              <p:nvPr/>
            </p:nvSpPr>
            <p:spPr>
              <a:xfrm>
                <a:off x="5631375" y="3028100"/>
                <a:ext cx="2339400" cy="585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00"/>
                  <a:buFont typeface="Arial"/>
                  <a:buNone/>
                </a:pPr>
                <a:r>
                  <a:rPr b="1" i="0" lang="en-GB" sz="13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Υποστηριζόμενοι Ωφελούμενοι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" name="Google Shape;88;p4"/>
            <p:cNvSpPr/>
            <p:nvPr/>
          </p:nvSpPr>
          <p:spPr>
            <a:xfrm>
              <a:off x="5178825" y="2951950"/>
              <a:ext cx="2025300" cy="2075100"/>
            </a:xfrm>
            <a:prstGeom prst="rect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3775" y="1"/>
            <a:ext cx="1040225" cy="10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2150" y="1116425"/>
            <a:ext cx="5271324" cy="3707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5"/>
          <p:cNvGrpSpPr/>
          <p:nvPr/>
        </p:nvGrpSpPr>
        <p:grpSpPr>
          <a:xfrm>
            <a:off x="80675" y="52650"/>
            <a:ext cx="3152700" cy="4900800"/>
            <a:chOff x="80675" y="52650"/>
            <a:chExt cx="3152700" cy="4900800"/>
          </a:xfrm>
        </p:grpSpPr>
        <p:sp>
          <p:nvSpPr>
            <p:cNvPr id="96" name="Google Shape;96;p5"/>
            <p:cNvSpPr txBox="1"/>
            <p:nvPr/>
          </p:nvSpPr>
          <p:spPr>
            <a:xfrm>
              <a:off x="80675" y="52650"/>
              <a:ext cx="3152700" cy="490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GB" sz="20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Οι Στόχοι Μας:</a:t>
              </a:r>
              <a:endParaRPr b="0" i="0" sz="17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2)   Ανάλυση Αντίκτυπου βάσει Δεδομένων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23850" lvl="0" marL="914400" marR="0" rtl="0" algn="l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●"/>
              </a:pPr>
              <a:r>
                <a:rPr b="0" i="0" lang="en-GB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Ανάπτυξη μιας ανοιχτής βάσης δεδομένων που παρακολουθεί τη μηνιαία σπατάλη φρούτων και λαχανικών ανά κατηγορία.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23850" lvl="0" marL="9144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●"/>
              </a:pPr>
              <a:r>
                <a:t/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23850" lvl="0" marL="9144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Char char="●"/>
              </a:pPr>
              <a:r>
                <a:rPr b="0" i="0" lang="en-GB" sz="1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Χρήση ανάλυσης δεδομένων για την παροχή πληροφοριών σε πωλητές, αρχές, ΜΚΟ και ερευνητικά ιδρύματα.</a:t>
              </a:r>
              <a:endParaRPr b="1" i="0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7" name="Google Shape;97;p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03475" y="3085100"/>
              <a:ext cx="542925" cy="123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8" name="Google Shape;98;p5"/>
          <p:cNvSpPr txBox="1"/>
          <p:nvPr/>
        </p:nvSpPr>
        <p:spPr>
          <a:xfrm>
            <a:off x="3420500" y="629500"/>
            <a:ext cx="46998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GB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Μηνιαία Στατιστικά για τη συλλογή τροφίμων για το 2023</a:t>
            </a:r>
            <a:endParaRPr b="1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3775" y="1"/>
            <a:ext cx="1040225" cy="1040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6"/>
          <p:cNvGrpSpPr/>
          <p:nvPr/>
        </p:nvGrpSpPr>
        <p:grpSpPr>
          <a:xfrm>
            <a:off x="426150" y="266700"/>
            <a:ext cx="6032588" cy="4610100"/>
            <a:chOff x="1015175" y="353425"/>
            <a:chExt cx="6032588" cy="4610100"/>
          </a:xfrm>
        </p:grpSpPr>
        <p:grpSp>
          <p:nvGrpSpPr>
            <p:cNvPr id="105" name="Google Shape;105;p6"/>
            <p:cNvGrpSpPr/>
            <p:nvPr/>
          </p:nvGrpSpPr>
          <p:grpSpPr>
            <a:xfrm>
              <a:off x="1015175" y="353425"/>
              <a:ext cx="6032588" cy="4610100"/>
              <a:chOff x="1015175" y="353425"/>
              <a:chExt cx="6032588" cy="4610100"/>
            </a:xfrm>
          </p:grpSpPr>
          <p:pic>
            <p:nvPicPr>
              <p:cNvPr id="106" name="Google Shape;106;p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323238" y="353425"/>
                <a:ext cx="5724525" cy="4610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7" name="Google Shape;107;p6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1323250" y="3839575"/>
                <a:ext cx="2381250" cy="1123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8" name="Google Shape;108;p6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1015175" y="462475"/>
                <a:ext cx="3120675" cy="3521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9" name="Google Shape;109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275350" y="3868138"/>
              <a:ext cx="2419350" cy="1095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6"/>
            <p:cNvSpPr txBox="1"/>
            <p:nvPr/>
          </p:nvSpPr>
          <p:spPr>
            <a:xfrm>
              <a:off x="2870050" y="2331100"/>
              <a:ext cx="752100" cy="3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2023</a:t>
              </a:r>
              <a:endPara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/>
        </p:nvSpPr>
        <p:spPr>
          <a:xfrm>
            <a:off x="80675" y="52650"/>
            <a:ext cx="4418700" cy="54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Οι Στόχοι Μας:</a:t>
            </a:r>
            <a:endParaRPr b="0" i="0" sz="17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   Ευαισθητοποίηση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Αλλαγή νοοτροπίας με την επαναφορά των τροφίμων ως πολύτιμου πόρου.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Εντοπισμός δραστηριοτήτων που δημιουργούν απόβλητα τροφίμων και επίδειξη μεθόδων πρόληψης.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4)   </a:t>
            </a: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Ενεργός Πολιτότητα &amp; Αυτοανάπτυξη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Δημιουργία ευκαιριών για την ανάπτυξη κοινωνικών δεξιοτήτων μέσω ρόλων στην αγορά.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●"/>
            </a:pPr>
            <a:r>
              <a:rPr b="0" i="0" lang="en-GB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Nα εμπλέξουμε μέλη της κοινότητας σε πρακτικές εμπειρίες που επικεντρώνονται στην προστασία του τοπικού τους περιβάλλοντος.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3775" y="1"/>
            <a:ext cx="1040225" cy="10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7"/>
          <p:cNvPicPr preferRelativeResize="0"/>
          <p:nvPr/>
        </p:nvPicPr>
        <p:blipFill rotWithShape="1">
          <a:blip r:embed="rId4">
            <a:alphaModFix/>
          </a:blip>
          <a:srcRect b="0" l="8483" r="0" t="0"/>
          <a:stretch/>
        </p:blipFill>
        <p:spPr>
          <a:xfrm>
            <a:off x="4575325" y="1130294"/>
            <a:ext cx="4418700" cy="354110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30775" y="818476"/>
            <a:ext cx="4867300" cy="365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3775" y="1"/>
            <a:ext cx="1040225" cy="10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8"/>
          <p:cNvSpPr txBox="1"/>
          <p:nvPr/>
        </p:nvSpPr>
        <p:spPr>
          <a:xfrm>
            <a:off x="76200" y="76200"/>
            <a:ext cx="552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Ευχαριστώ για την προσοχή σας.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 txBox="1"/>
          <p:nvPr/>
        </p:nvSpPr>
        <p:spPr>
          <a:xfrm>
            <a:off x="5603100" y="4528725"/>
            <a:ext cx="3299700" cy="16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1600">
                <a:solidFill>
                  <a:schemeClr val="dk2"/>
                </a:solidFill>
              </a:rPr>
              <a:t>zerofoodwastecy@gmail.com</a:t>
            </a:r>
            <a:endParaRPr i="0" sz="1600" u="none" cap="none" strike="noStrike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