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Comfortaa SemiBold"/>
      <p:regular r:id="rId20"/>
      <p:bold r:id="rId21"/>
    </p:embeddedFont>
    <p:embeddedFont>
      <p:font typeface="Comfortaa Light"/>
      <p:regular r:id="rId22"/>
      <p:bold r:id="rId23"/>
    </p:embeddedFont>
    <p:embeddedFont>
      <p:font typeface="Cabin"/>
      <p:regular r:id="rId24"/>
      <p:bold r:id="rId25"/>
      <p:italic r:id="rId26"/>
      <p:boldItalic r:id="rId27"/>
    </p:embeddedFont>
    <p:embeddedFont>
      <p:font typeface="Comfortaa Medium"/>
      <p:regular r:id="rId28"/>
      <p:bold r:id="rId29"/>
    </p:embeddedFont>
    <p:embeddedFont>
      <p:font typeface="Comfortaa"/>
      <p:regular r:id="rId30"/>
      <p:bold r:id="rId31"/>
    </p:embeddedFont>
    <p:embeddedFont>
      <p:font typeface="Unbounde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i1GwGS6LOJraODCXwJbNW9EjcO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SemiBold-regular.fntdata"/><Relationship Id="rId22" Type="http://schemas.openxmlformats.org/officeDocument/2006/relationships/font" Target="fonts/ComfortaaLight-regular.fntdata"/><Relationship Id="rId21" Type="http://schemas.openxmlformats.org/officeDocument/2006/relationships/font" Target="fonts/ComfortaaSemiBold-bold.fntdata"/><Relationship Id="rId24" Type="http://schemas.openxmlformats.org/officeDocument/2006/relationships/font" Target="fonts/Cabin-regular.fntdata"/><Relationship Id="rId23" Type="http://schemas.openxmlformats.org/officeDocument/2006/relationships/font" Target="fonts/Comfortaa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italic.fntdata"/><Relationship Id="rId25" Type="http://schemas.openxmlformats.org/officeDocument/2006/relationships/font" Target="fonts/Cabin-bold.fntdata"/><Relationship Id="rId28" Type="http://schemas.openxmlformats.org/officeDocument/2006/relationships/font" Target="fonts/ComfortaaMedium-regular.fntdata"/><Relationship Id="rId27" Type="http://schemas.openxmlformats.org/officeDocument/2006/relationships/font" Target="fonts/Cab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33" Type="http://schemas.openxmlformats.org/officeDocument/2006/relationships/font" Target="fonts/Unbounded-bold.fntdata"/><Relationship Id="rId10" Type="http://schemas.openxmlformats.org/officeDocument/2006/relationships/slide" Target="slides/slide5.xml"/><Relationship Id="rId32" Type="http://schemas.openxmlformats.org/officeDocument/2006/relationships/font" Target="fonts/Unbounde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353a9b5a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d353a9b5a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267c4d48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30267c4d48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353a9b5a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d353a9b5a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353a9b5a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d353a9b5a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None/>
              <a:defRPr b="1" i="0" sz="2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SemiBold"/>
              <a:buChar char="●"/>
              <a:defRPr i="0" sz="1800" u="none" cap="none" strike="noStrike">
                <a:solidFill>
                  <a:schemeClr val="dk2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Light"/>
              <a:buChar char="●"/>
              <a:defRPr i="0" sz="1400" u="none" cap="none" strike="noStrike">
                <a:solidFill>
                  <a:schemeClr val="dk2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514800" y="662400"/>
            <a:ext cx="52956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1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Καλές πρακτικές για διαχείριση αποβλήτων στον κόσμο</a:t>
            </a:r>
            <a:endParaRPr i="0" sz="31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514800" y="3445200"/>
            <a:ext cx="49896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00BF6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Ολίβια Σκορδή</a:t>
            </a:r>
            <a:endParaRPr sz="1100">
              <a:solidFill>
                <a:srgbClr val="00BF63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00BF6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Λειτουργός προγραμμάτων Φίλοι της </a:t>
            </a:r>
            <a:r>
              <a:rPr lang="en" sz="1100">
                <a:solidFill>
                  <a:srgbClr val="00BF6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Γης και Συντονίστρια του Zero Waste Alliance Cyprus</a:t>
            </a:r>
            <a:endParaRPr sz="1100">
              <a:solidFill>
                <a:srgbClr val="00BF63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210" y="1901249"/>
            <a:ext cx="2331930" cy="8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5550" y="4097975"/>
            <a:ext cx="3435250" cy="9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Περιβαλλοντικό Πλάνο Αγγλίας</a:t>
            </a:r>
            <a:r>
              <a:rPr lang="en" sz="2500">
                <a:solidFill>
                  <a:srgbClr val="00BF63"/>
                </a:solidFill>
                <a:latin typeface="Unbounded"/>
                <a:ea typeface="Unbounded"/>
                <a:cs typeface="Unbounded"/>
                <a:sym typeface="Unbounded"/>
              </a:rPr>
              <a:t> </a:t>
            </a:r>
            <a:r>
              <a:rPr b="0" i="0" lang="en" sz="2500" u="none" cap="none" strike="noStrike">
                <a:solidFill>
                  <a:srgbClr val="00BF63"/>
                </a:solidFill>
                <a:latin typeface="Unbounded"/>
                <a:ea typeface="Unbounded"/>
                <a:cs typeface="Unbounded"/>
                <a:sym typeface="Unbounded"/>
              </a:rPr>
              <a:t>🇬🇧</a:t>
            </a:r>
            <a:endParaRPr b="0" i="0" sz="2500" u="none" cap="none" strike="noStrike">
              <a:solidFill>
                <a:srgbClr val="00BF63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Έμφαση στα φεστιβάλ και τους επιχειρηματικούς κανονισμούς</a:t>
            </a:r>
            <a:endParaRPr i="0" sz="15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Απαγόρευση των πλαστικών σακουλών, των συσκευασιών τροφίμων και των πλαστικών καλαμακίων.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Απαγόρευση πλαστικών μιας χρήσης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Έμφαση στην ανακύκλωση τροφίμων και στις εκστρατείες ευαισθητοποίησης του κοινού.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Πράσινες πρωτοβουλίες</a:t>
            </a:r>
            <a:endParaRPr i="0" sz="13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Προώθηση φεστιβάλ με ελάχιστη παραγωγή αποβλήτων και στόχος αυτό να γίνει για όλα τα φεστιβάλ μέχρι το 2025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Φεστιβάλ Μηδενικών Αποβλήτων</a:t>
            </a:r>
            <a:endParaRPr i="0" sz="13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46657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Στόχος ο διπλασιασμός της παραγωγικότητας των πόρων έως το 2050.</a:t>
            </a:r>
            <a:endParaRPr i="0" sz="1200" u="none" cap="none" strike="noStrike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46657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Μακροπρόθεσμη Δέσμευση</a:t>
            </a:r>
            <a:endParaRPr b="1" i="0" sz="1300" u="none" cap="none" strike="noStrike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0BF63"/>
                </a:solidFill>
                <a:latin typeface="Unbounded"/>
                <a:ea typeface="Unbounded"/>
                <a:cs typeface="Unbounded"/>
                <a:sym typeface="Unbounded"/>
              </a:rPr>
              <a:t>Food Donation Across the EU 🍔</a:t>
            </a:r>
            <a:endParaRPr b="0" i="0" sz="2500" u="none" cap="none" strike="noStrike">
              <a:solidFill>
                <a:srgbClr val="00BF63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Diverting Waste to Support Families</a:t>
            </a:r>
            <a:endParaRPr b="0" i="0" sz="15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Reduces landfill waste and supports families in need.</a:t>
            </a:r>
            <a:endParaRPr b="0" i="0" sz="12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Food Donation Benefits</a:t>
            </a:r>
            <a:endParaRPr b="1" i="0" sz="13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Platform for donating surplus food to local organizations.</a:t>
            </a:r>
            <a:endParaRPr b="0" i="0" sz="12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Method in Cyprus</a:t>
            </a:r>
            <a:endParaRPr b="1" i="0" sz="13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Encourages stakeholder participation and builds community.</a:t>
            </a:r>
            <a:endParaRPr b="0" i="0" sz="12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Awareness and Motivation</a:t>
            </a:r>
            <a:endParaRPr b="1" i="0" sz="13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6657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Aids policymakers in creating food waste prevention policies.</a:t>
            </a:r>
            <a:endParaRPr b="0" i="0" sz="12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46657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BF63"/>
                </a:solidFill>
                <a:latin typeface="Cabin"/>
                <a:ea typeface="Cabin"/>
                <a:cs typeface="Cabin"/>
                <a:sym typeface="Cabin"/>
              </a:rPr>
              <a:t>Policy Support</a:t>
            </a:r>
            <a:endParaRPr b="1" i="0" sz="1300" u="none" cap="none" strike="noStrike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Καταστήματα Μηδενικών αποβλήτων</a:t>
            </a:r>
            <a:r>
              <a:rPr b="1" i="0" lang="en" sz="25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♻️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Προωθώντας επαναχρησιμοποιούμενες συσκευασίες και τοπικά προϊόντα</a:t>
            </a:r>
            <a:endParaRPr i="0" sz="15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Οι πελάτες χρησιμοποιούν τα δικά τους δοχεία, αποφεύγοντας τα απόβλητα συσκευασίας.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Μείωση συσκευασιών</a:t>
            </a:r>
            <a:endParaRPr i="0" sz="13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Τα καταστήματα που διαθέτουν εποχιακά, τοπικά παραγόμενα προϊόντα.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Στήριξη</a:t>
            </a: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τοπικών παραγωγών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Προωθούνται οι τοπικές επιχειρήσεις και μειώνεται ο περιβαλλοντικός αντίκτυπος.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00BF6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612150" y="3337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Αντίκτυπος στην κοινωνία</a:t>
            </a:r>
            <a:endParaRPr b="1"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 txBox="1"/>
          <p:nvPr/>
        </p:nvSpPr>
        <p:spPr>
          <a:xfrm>
            <a:off x="4737850" y="3066125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Μόνο μερικά καταστήματα τύπου </a:t>
            </a: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λαϊκές και Agno Grocery στη Λεμεσό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Νομική στήριξη</a:t>
            </a: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: Σαφές νομοθετικό πλαίσιο που να ενισχύει την αποφυγή των πλαστικών και τη χρήση επαναχρησιμοποιήσιμων συσκευασιών (Directive for Packaging Waste)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4737850" y="27434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" sz="13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Στην Κύπρο</a:t>
            </a:r>
            <a:endParaRPr b="1" i="0" sz="1300" u="none" cap="none" strike="noStrike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Κλείνοντας…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514800" y="1080000"/>
            <a:ext cx="43200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Υπάρχουν πολλές προσεγγίσεις και παραδείγματα για τη διαχείριση των αποβλήτων, από τη νομοθεσία έως τις πρωτοβουλίες με την κοινότητα, που δείχνουν την αποτελεσματικότητα των στρατηγικών </a:t>
            </a:r>
            <a:r>
              <a:rPr lang="en" sz="13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για τη μείωση των αποβλήτων, τη στήριξη των τοπικών οικονομιών και την προώθηση της βιωσιμότητας.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Υιοθετώντας και επεκτείνοντας αυτές τις πρακτικές, μπορούμε να μετριάσουμε σημαντικά τον περιβαλλοντικό αντίκτυπο των αποβλήτων.</a:t>
            </a:r>
            <a:endParaRPr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4834788" y="3762000"/>
            <a:ext cx="2304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FFF2CC"/>
                </a:solidFill>
                <a:highlight>
                  <a:srgbClr val="00BF63"/>
                </a:highlight>
                <a:latin typeface="Comfortaa"/>
                <a:ea typeface="Comfortaa"/>
                <a:cs typeface="Comfortaa"/>
                <a:sym typeface="Comfortaa"/>
              </a:rPr>
              <a:t>Ερωτήσεις</a:t>
            </a:r>
            <a:r>
              <a:rPr b="1" lang="en" sz="2500">
                <a:solidFill>
                  <a:srgbClr val="FFF2CC"/>
                </a:solidFill>
                <a:highlight>
                  <a:srgbClr val="00BF63"/>
                </a:highlight>
                <a:latin typeface="Comfortaa"/>
                <a:ea typeface="Comfortaa"/>
                <a:cs typeface="Comfortaa"/>
                <a:sym typeface="Comfortaa"/>
              </a:rPr>
              <a:t>;</a:t>
            </a:r>
            <a:endParaRPr b="1" i="0" sz="2500" u="none" cap="none" strike="noStrike">
              <a:solidFill>
                <a:srgbClr val="FFF2CC"/>
              </a:solidFill>
              <a:highlight>
                <a:srgbClr val="00BF63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353a9b5ae_0_96"/>
          <p:cNvSpPr txBox="1"/>
          <p:nvPr/>
        </p:nvSpPr>
        <p:spPr>
          <a:xfrm>
            <a:off x="514800" y="1080000"/>
            <a:ext cx="43200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Instagram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: zwacyprus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Facebook: Zero Waste Alliance Cyprus 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8" name="Google Shape;218;g2d353a9b5ae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d353a9b5ae_0_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2300" y="1273850"/>
            <a:ext cx="1474950" cy="14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d353a9b5ae_0_96"/>
          <p:cNvSpPr txBox="1"/>
          <p:nvPr/>
        </p:nvSpPr>
        <p:spPr>
          <a:xfrm>
            <a:off x="516600" y="681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Ακολουθείστε μας!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g2d353a9b5ae_0_96"/>
          <p:cNvSpPr txBox="1"/>
          <p:nvPr/>
        </p:nvSpPr>
        <p:spPr>
          <a:xfrm>
            <a:off x="7182713" y="11280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website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Περιεχόμενα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14800" y="1080000"/>
            <a:ext cx="81108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1.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Εισαγωγή -  ZWAC</a:t>
            </a:r>
            <a:endParaRPr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2. Λιουμπλιάνα 🇸🇮</a:t>
            </a:r>
            <a:endParaRPr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3.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Καπανόρι 🇮🇹</a:t>
            </a:r>
            <a:endParaRPr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4.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Τήλος  🇬🇷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5.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Ιρλανδία 🇮🇪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6. Αγγλία 🇬🇧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Καταστήματα Μηδενικών Αποβλήτων ♻️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7.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Επίλογος</a:t>
            </a:r>
            <a:endParaRPr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Εισαγωγή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4305750" y="1080000"/>
            <a:ext cx="43200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Η παρουσίαση αυτή προβάλλει </a:t>
            </a:r>
            <a:r>
              <a:rPr b="1"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καλές πρακτικές για τη διαχείριση των αποβλήτων 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σε διάφορες χώρες, εστιάζοντας στις κυβερνητικές πρωτοβουλίες, τη νομοθεσία και τη συμμετοχή της κοινωνίας για τη μείωση των αποβλήτων τροφίμων, την προώθηση της ανακύκλωσης και την υποστήριξη της κυκλικής οικονομίας. </a:t>
            </a:r>
            <a:endParaRPr i="0" sz="13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267c4d48c_0_16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Συμμαχία Zero Waste Alliance Cyprus</a:t>
            </a:r>
            <a:endParaRPr b="1" sz="25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g30267c4d48c_0_16"/>
          <p:cNvSpPr txBox="1"/>
          <p:nvPr/>
        </p:nvSpPr>
        <p:spPr>
          <a:xfrm>
            <a:off x="5622700" y="1357263"/>
            <a:ext cx="3063300" cy="28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Αποστολή</a:t>
            </a:r>
            <a:r>
              <a:rPr b="1" lang="en" sz="1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μας</a:t>
            </a:r>
            <a:endParaRPr b="1" sz="15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Έχουμε τους ίδιους στόχους και φιλοδοξίες. 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Θέλουμε ένα καλύτερο, καθαρότερο, απαλλαγμένο από απορρίμματα περιβάλλον, όπου κυριαρχεί ο σεβασμός για τη φύση και η βιωσιμότητα.</a:t>
            </a:r>
            <a:endParaRPr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r"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b="1" sz="13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8" name="Google Shape;78;g30267c4d48c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0267c4d48c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0661" y="4187537"/>
            <a:ext cx="879422" cy="8117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0267c4d48c_0_16"/>
          <p:cNvSpPr txBox="1"/>
          <p:nvPr/>
        </p:nvSpPr>
        <p:spPr>
          <a:xfrm>
            <a:off x="722100" y="1036800"/>
            <a:ext cx="769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Φίλοι της Γης</a:t>
            </a:r>
            <a:r>
              <a:rPr lang="en" sz="1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, Οικολογική Κίνηση Κύπρου, Zero Food Waste Cyprus και Let’s Make Cyprus Green </a:t>
            </a:r>
            <a:r>
              <a:rPr b="1" lang="en" sz="1300" u="sng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δημιούργησαν τη συμμαχία το 2020</a:t>
            </a:r>
            <a:endParaRPr b="1" u="sng"/>
          </a:p>
        </p:txBody>
      </p:sp>
      <p:pic>
        <p:nvPicPr>
          <p:cNvPr id="81" name="Google Shape;81;g30267c4d48c_0_16"/>
          <p:cNvPicPr preferRelativeResize="0"/>
          <p:nvPr/>
        </p:nvPicPr>
        <p:blipFill rotWithShape="1">
          <a:blip r:embed="rId6">
            <a:alphaModFix/>
          </a:blip>
          <a:srcRect b="13298" l="0" r="0" t="36668"/>
          <a:stretch/>
        </p:blipFill>
        <p:spPr>
          <a:xfrm>
            <a:off x="0" y="1882000"/>
            <a:ext cx="5044400" cy="18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30267c4d48c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9100" y="4103400"/>
            <a:ext cx="998799" cy="9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0267c4d48c_0_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4486" y="4152829"/>
            <a:ext cx="879426" cy="88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0267c4d48c_0_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9775" y="4035125"/>
            <a:ext cx="1119325" cy="11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/>
        </p:nvSpPr>
        <p:spPr>
          <a:xfrm>
            <a:off x="516600" y="308225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Η </a:t>
            </a:r>
            <a:r>
              <a:rPr b="1" lang="en" sz="2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Λιουμπλιάνα</a:t>
            </a:r>
            <a:r>
              <a:rPr b="1" lang="en" sz="2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, η πρώτη πρωτεύουσα μηδενικών Αποβλήτων στην Ευρώπη </a:t>
            </a:r>
            <a:r>
              <a:rPr b="1" i="0" lang="en" sz="2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🇸🇮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Δημιουργία εκτεταμένου δικτύου ανακύκλωσης και κομποστοποίησης, συλλογή από πόρτα σε πόρτα και εφαρμογή πολιτικής “πληρώνω όσο πετώ”.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Πλάνο πρόληψης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Μέσα από το πρόγραμμα  Zero Waste Cities 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Τους πρόσφεραν καθοδήγηση και πιστοποίηση το 2014.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Πιστοποίηση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Έντονη επικοινωνιακή στρατηγική με έμφαση στην πρόληψη και την επαναχρησιμοποίηση.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Ενημέρωση</a:t>
            </a: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και ευαισθητοποίηση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4665750" y="3129375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Η συνολική παραγωγή αποβλήτων μειώθηκε κατά 15 %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Ο μέσος όρος των ανακυκλωμένων ή κομποστοποιημένων αποβλήτων ανέβηκε στο 68%.  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Η ποσότητα των αποβλήτων που στέλνονται σε χώρους υγειονομικής ταφής μειώθηκε κατά 95 %. 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4665750" y="2825513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Αντίκτυπος</a:t>
            </a:r>
            <a:endParaRPr i="0" sz="1300" u="none" cap="none" strike="noStrike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353a9b5ae_0_40"/>
          <p:cNvSpPr txBox="1"/>
          <p:nvPr/>
        </p:nvSpPr>
        <p:spPr>
          <a:xfrm>
            <a:off x="516600" y="308225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Παράδειγμα για όλη την Ευρώπη 🇮🇹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g2d353a9b5ae_0_40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Δημιουργία συστήματος συλλογής από πόρτα σε πόρτα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“Πληρώνω Όσο Πετώ” και συλλογή από πόρτα σε πόρτα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g2d353a9b5ae_0_40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Μέτρα που πάρθηκαν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06" name="Google Shape;106;g2d353a9b5ae_0_40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Κέντρο Επαναχρησιμοποίησης όπου αντικείμενα μπορούν να επισκευαστούν και να πωληθούν σε όσους έχουν ανάγκη, αποτρέποντας  την υγειονομική ταφή και εξυπηρετώντας μια ζωτική κοινωνική λειτουργία 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g2d353a9b5ae_0_40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Προσφορά στη κοινότητα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08" name="Google Shape;108;g2d353a9b5ae_0_40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Εκπαίδευση της κοινότητας και έντονη εμπλοκή των κατοίκων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Δημιουργία του πρώτου ερευνητικού κέντρου μηδενικών αποβλήτων στην Ευρώπη το 2011.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g2d353a9b5ae_0_40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Εκπαίδευση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0" name="Google Shape;110;g2d353a9b5ae_0_40"/>
          <p:cNvSpPr txBox="1"/>
          <p:nvPr/>
        </p:nvSpPr>
        <p:spPr>
          <a:xfrm>
            <a:off x="46657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40% μείωση των αποβλήτων (ο μέσος όρος των αποβλήτων μειώθηκε από 1,92 kg σε 1,18 kg/άτομο/έτος)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Ποσοστό χωριστής συλλογής στο 82% 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g2d353a9b5ae_0_40"/>
          <p:cNvSpPr txBox="1"/>
          <p:nvPr/>
        </p:nvSpPr>
        <p:spPr>
          <a:xfrm>
            <a:off x="4665750" y="3409188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Αντίκτυπος</a:t>
            </a:r>
            <a:endParaRPr i="0" sz="1300" u="none" cap="none" strike="noStrike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12" name="Google Shape;112;g2d353a9b5ae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d353a9b5ae_0_40"/>
          <p:cNvSpPr txBox="1"/>
          <p:nvPr/>
        </p:nvSpPr>
        <p:spPr>
          <a:xfrm>
            <a:off x="516600" y="1100225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Μαθήματα από το Καπανόρι στην Ιταλία</a:t>
            </a:r>
            <a:endParaRPr i="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Κυκλική Οικονομία στην Τήλο</a:t>
            </a: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🇬🇷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/>
          <p:nvPr/>
        </p:nvSpPr>
        <p:spPr>
          <a:xfrm>
            <a:off x="514800" y="935575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Η Μετάβαση της Τήλου σε Ένα Μηδενικών Αποβλήτων Νησί</a:t>
            </a:r>
            <a:endParaRPr sz="1500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Συνεργασία με εταιρείες για την ανακύκλωση και κομποστοποίηση σχεδόν όλων των αποβλήτων του νησιού.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10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Πρόγραμμα “Just go Zero”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23" name="Google Shape;123;p10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Παραγωγή ενέργειας από ανανεώσιμες πηγές και κίνηση στο νησί με λιγότερα </a:t>
            </a: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αυτοκίνητα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Σύνδεση και με άλλους πυλώνες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Εκπαίδευση και συμμετοχή των κατοίκων στην καθημερινή διαλογή αποβλήτων στη πηγή.</a:t>
            </a:r>
            <a:endParaRPr sz="1200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Εκπαίδευση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4665750" y="3129375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Το ποσοστό ανακύκλωσης στο νησί ξεπερνά το 85%.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Σημαντική μείωση του όγκου αποβλήτων που καταλήγουν σε χωματερές,</a:t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4665750" y="2825513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Αντίκτυπος</a:t>
            </a:r>
            <a:endParaRPr i="0" sz="1300" u="none" cap="none" strike="noStrike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353a9b5ae_0_19"/>
          <p:cNvSpPr txBox="1"/>
          <p:nvPr/>
        </p:nvSpPr>
        <p:spPr>
          <a:xfrm>
            <a:off x="516600" y="308225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3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Πρωτοβουλίες διαχείρισης αποβλήτων στην Ιρλανδία </a:t>
            </a:r>
            <a:r>
              <a:rPr b="1" i="0" lang="en" sz="23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" sz="25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🇮🇪</a:t>
            </a:r>
            <a:endParaRPr b="1" i="0" sz="25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g2d353a9b5ae_0_19"/>
          <p:cNvSpPr txBox="1"/>
          <p:nvPr/>
        </p:nvSpPr>
        <p:spPr>
          <a:xfrm>
            <a:off x="516600" y="1100225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Ο ρόλος της κυβέρνησης στη μείωση της σπατάλης τροφίμων</a:t>
            </a:r>
            <a:endParaRPr i="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36" name="Google Shape;136;g2d353a9b5ae_0_19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Δημιουργία κυβερνητικής πλατφόρμας για τα απόβλητα τροφίμων για την ανάληψη τοπικής δράσης.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2d353a9b5ae_0_19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Κυβερνητική ευθύνη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38" name="Google Shape;138;g2d353a9b5ae_0_19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Η πλατφόρμα παρέχει πρακτικές για τη μείωση της σπατάλης τροφίμων στα νοικοκυριά.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g2d353a9b5ae_0_19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Διαδικτυακή καθοδήγηση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40" name="Google Shape;140;g2d353a9b5ae_0_19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Συμβουλές και πληροφορίες για τη βέλτιστη χρήση των τροφίμων και την ελαχιστοποίηση των αποβλήτων.</a:t>
            </a:r>
            <a:endParaRPr i="0" sz="1200" u="none" cap="none" strike="noStrike">
              <a:solidFill>
                <a:srgbClr val="00BF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g2d353a9b5ae_0_19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Ενημέρωση και ευαισθητοποίηση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42" name="Google Shape;142;g2d353a9b5ae_0_19"/>
          <p:cNvSpPr txBox="1"/>
          <p:nvPr/>
        </p:nvSpPr>
        <p:spPr>
          <a:xfrm>
            <a:off x="46657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Οι μικρές αλλαγές οδήγησαν σε μείωση του περιβαλλοντικού αποτυπώματος και εξοικονόμηση κόστους για τους καταναλωτές.</a:t>
            </a:r>
            <a:endParaRPr i="0" sz="1200" u="none" cap="none" strike="noStrike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g2d353a9b5ae_0_19"/>
          <p:cNvSpPr txBox="1"/>
          <p:nvPr/>
        </p:nvSpPr>
        <p:spPr>
          <a:xfrm>
            <a:off x="46657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Αντίκτυπος</a:t>
            </a:r>
            <a:endParaRPr i="0" sz="1300" u="none" cap="none" strike="noStrike">
              <a:solidFill>
                <a:schemeClr val="accent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44" name="Google Shape;144;g2d353a9b5ae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514800" y="144000"/>
            <a:ext cx="8110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Νομοθετικά μέτρα στη Γαλλία</a:t>
            </a:r>
            <a:r>
              <a:rPr b="1" i="0" lang="en" sz="2500" u="none" cap="none" strike="noStrike">
                <a:solidFill>
                  <a:srgbClr val="00BF6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" sz="2500" u="none" cap="none" strike="noStrike">
                <a:solidFill>
                  <a:srgbClr val="00BF63"/>
                </a:solidFill>
                <a:latin typeface="Unbounded"/>
                <a:ea typeface="Unbounded"/>
                <a:cs typeface="Unbounded"/>
                <a:sym typeface="Unbounded"/>
              </a:rPr>
              <a:t>🇫🇷</a:t>
            </a:r>
            <a:endParaRPr b="0" i="0" sz="2500" u="none" cap="none" strike="noStrike">
              <a:solidFill>
                <a:srgbClr val="00BF63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514800" y="936000"/>
            <a:ext cx="8110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Αυστηρή νομοθεσία για την καταπολέμηση της σπατάλης τροφίμων</a:t>
            </a:r>
            <a:endParaRPr i="0" sz="15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6121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Δημιούργησαν μια πενταβάθμια ιεραρχία για ενέργειες κατά της σπατάλης τροφίμων.</a:t>
            </a:r>
            <a:endParaRPr i="0" sz="12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121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Ιεράρχηση</a:t>
            </a:r>
            <a:r>
              <a:rPr lang="en" sz="13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Ενεργειών</a:t>
            </a:r>
            <a:endParaRPr i="0" sz="13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4665750" y="19188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Υποχρεωτική δωρεά μη πωλημένων τροφίμων από τα σούπερ μάρκετ.</a:t>
            </a:r>
            <a:endParaRPr i="0" sz="12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665750" y="16200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Συνεργασίες με </a:t>
            </a: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κοινωφελείς</a:t>
            </a: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οργανισμούς</a:t>
            </a:r>
            <a:endParaRPr i="0" sz="13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121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Οι επιχειρήσεις μαζικής εστίασης και οι βιομηχανίες τροφίμων πρέπει επίσης να δωρίσουν τα απούλητα τρόφιμα.</a:t>
            </a:r>
            <a:endParaRPr i="0" sz="12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6121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Εκτεταμένες υποχρεώσεις</a:t>
            </a:r>
            <a:endParaRPr i="0" sz="13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665750" y="3708000"/>
            <a:ext cx="396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F63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Αυξημένα πρόστιμα για τις επιχειρήσεις που πετάνε αναλώσιμα τρόφιμα.</a:t>
            </a:r>
            <a:endParaRPr i="0" sz="1200" u="none" cap="none" strike="noStrike">
              <a:solidFill>
                <a:srgbClr val="00BF63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4665750" y="3409200"/>
            <a:ext cx="3960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rgbClr val="00BF63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Πρόστιμα και κυρώσεις</a:t>
            </a:r>
            <a:endParaRPr i="0" sz="1300" u="none" cap="none" strike="noStrike">
              <a:solidFill>
                <a:srgbClr val="00BF63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5376" y="4522025"/>
            <a:ext cx="1213624" cy="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