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88" r:id="rId5"/>
    <p:sldId id="275" r:id="rId6"/>
    <p:sldId id="278" r:id="rId7"/>
    <p:sldId id="276" r:id="rId8"/>
    <p:sldId id="277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74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8B771-D55D-860D-FBC3-9168917E7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8EF0C-C8C3-4D28-BC68-DEDA67FCF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760D3-51D9-D3B6-845C-EDE8E087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C278B-4405-184A-CEC6-1BD051AB8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C47A8-61E9-754A-BCB0-892B4D872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5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F2F0D-F077-1868-9AE0-29C3E912F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82CD9-F079-34B6-E2D6-F5570E512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75C97-F37A-F62C-157E-95A24361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4C101-CB1A-C082-275B-F9FE7600E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7E651-F104-4443-05DA-40D2AFF4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9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B528DA-F78E-477E-B0E6-BB92CCC61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19AB9-7C28-66A4-91D9-B4E6A5FD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6DE4F-134C-9D51-EA05-DCF71DEB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F0172-06B0-86A6-5151-BABD9437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B1EF5-647C-B057-C68C-7CE64CAD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298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53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403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993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744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248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2386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849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74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3172F-449C-F86C-2D76-514BCC0D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16589-F4B7-41B9-14D3-A7AF0A229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6B483-BC9A-B79E-19DA-110922C16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A9F29-D6CA-82C2-1C5A-FAD39BE2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18D7A-04C1-5BA7-A543-2EA0DBC4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6367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2159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224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3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0BF62-CCE6-AB90-1F5A-BBF39348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5ED61-D0D6-23C2-455A-C2891664C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FF742-A24A-455D-D48E-792582D16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E40A3-FE34-8058-F1CB-60975E04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0BAE-75CD-6D72-C094-3C2FF5BC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22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CAFDF-E3F8-E7ED-7719-BB35B52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D1D36-BFBA-66C3-0C8B-F87F76313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AFCF0-71BC-2710-9EB5-C1A167B44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A28C1-F798-0F97-6655-BBDD13A1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6C8BF5-AE44-22FC-16BD-28E2A80A7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EEB11-BB5E-E702-79EC-92E9280D5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14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7D1BB-FC22-8AEE-221A-BC5AE89B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32323-A0EF-5225-A09F-E83A998D4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8DD7B-66DC-1168-5275-01A179A2E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0398B6-3588-BE1A-7F21-C64317DC8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44BA5-7135-EE7B-67CE-4D991C69F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94255-183D-D3B4-CA52-5EBCA2B04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51217E-A038-67D2-CDAC-4687E609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0A3DE4-4C1B-CF54-6487-9B5D876E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34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BCB46-1EBD-23B9-3C6B-79D305C0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F289C2-351E-D7B8-0B3B-94438FF4F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92348-1001-5925-C0D3-715FA5697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B5312-8D18-6E78-BCE2-7EAE0710F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05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74CB58-A2E3-075A-24C8-8E2C81FB0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6F3FE9-4D16-6767-FC27-A7F249158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8766E-FE8D-5239-5FD3-523BC3D6B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45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39F6E-C7B6-2F97-E615-41003E7BF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C3711-815A-50BC-8C55-D3AE4E534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94B06-4A28-71A0-DA4D-94ACE1126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C0C21-0034-5AD7-359E-C41D401F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F3C6A-D2DF-9624-DAB0-CB32527C0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3F877-E188-B7A0-A109-CF8F92C0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6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8C874-7EE6-7548-2C73-7EE459E5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38DC53-4815-D29C-8844-4764DE6E2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07C4B-88E0-A9CB-44F6-1D46AB5FB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BB22D-61DA-D841-2946-CB642C67A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C4D18-DD00-0A5C-1D4E-4C86A395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BDD93-3F15-9614-2902-888882A86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47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778AC0-02C6-A21B-1508-BE4266DAE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2B411-55FA-1B62-418E-0E7E122F0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92307-B773-F0BD-654D-21B8A23D3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E2404-275A-43C1-8A68-8451DD63E817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BE57A-F0F7-07CD-49B9-916E96D577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608F0-8028-0904-0658-2FC69F482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2C864-E21E-4699-9290-C8FCCD554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10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FF5EF-19D9-49EA-8F68-53B4AFC16025}" type="datetimeFigureOut">
              <a:rPr lang="en-GB" smtClean="0"/>
              <a:pPr/>
              <a:t>23/09/2024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1849-0E1D-464A-93D5-DEA788E00E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49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584" y="836713"/>
            <a:ext cx="7772400" cy="1470025"/>
          </a:xfrm>
        </p:spPr>
        <p:txBody>
          <a:bodyPr>
            <a:noAutofit/>
          </a:bodyPr>
          <a:lstStyle/>
          <a:p>
            <a:r>
              <a:rPr lang="el-G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Οδηγός διαδικασιών δωρεάς τροφίμων</a:t>
            </a:r>
            <a:br>
              <a:rPr lang="el-GR" sz="4800" b="1" dirty="0"/>
            </a:br>
            <a:endParaRPr lang="en-GB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2104" y="2148736"/>
            <a:ext cx="6368752" cy="3312368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endParaRPr lang="el-G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Απαιτήσεις για την υγιεινή &amp; ασφάλεια των τροφίμων και σχετική ευελιξία</a:t>
            </a:r>
          </a:p>
          <a:p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endParaRPr lang="el-G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l-GR" sz="1900" dirty="0"/>
              <a:t>Σεπτέμβριος 2024, </a:t>
            </a:r>
          </a:p>
          <a:p>
            <a:r>
              <a:rPr lang="el-GR" sz="1900" dirty="0"/>
              <a:t>Φίλιππος Γεωργιάδης, Υγειονομικός Λειτουργός Α’</a:t>
            </a:r>
          </a:p>
          <a:p>
            <a:endParaRPr lang="en-GB" dirty="0"/>
          </a:p>
        </p:txBody>
      </p:sp>
      <p:pic>
        <p:nvPicPr>
          <p:cNvPr id="4" name="Picture 3" descr="ΥΥ new-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208" y="5703588"/>
            <a:ext cx="3236466" cy="65128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blackWhite">
          <a:xfrm>
            <a:off x="1775520" y="260648"/>
            <a:ext cx="8712968" cy="63367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AD12-8B40-C062-60AB-BD0908C9886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3200" dirty="0"/>
              <a:t>Διευκόλυνση/ Ευελιξία στην Εφαρμογή Διαδικασιών </a:t>
            </a:r>
            <a:r>
              <a:rPr lang="en-GB" sz="3200" dirty="0"/>
              <a:t>HACCP </a:t>
            </a:r>
            <a:r>
              <a:rPr lang="el-GR" sz="3200" dirty="0"/>
              <a:t>και ΟΠΥ.</a:t>
            </a:r>
            <a:br>
              <a:rPr lang="el-GR" sz="3200" dirty="0"/>
            </a:br>
            <a:r>
              <a:rPr lang="el-GR" sz="3200" dirty="0"/>
              <a:t>Ανακοίνωση της Επιτροπής </a:t>
            </a:r>
            <a:r>
              <a:rPr lang="en-GB" sz="3200" dirty="0"/>
              <a:t>(</a:t>
            </a:r>
            <a:r>
              <a:rPr lang="el-GR" sz="3200" dirty="0"/>
              <a:t>2022/</a:t>
            </a:r>
            <a:r>
              <a:rPr lang="en-GB" sz="3200" dirty="0"/>
              <a:t>C 355/01)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55CA2-C0F6-8280-561C-90C7672E0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πάγιες διαδικασίες βάσει των αρχών του συστήματος διαχείρισης ασφάλειας τροφίμων </a:t>
            </a:r>
            <a:r>
              <a:rPr lang="en-GB" dirty="0"/>
              <a:t>HACCP</a:t>
            </a:r>
            <a:r>
              <a:rPr lang="el-GR" dirty="0"/>
              <a:t> που εφαρμόζουν οι επιχειρήσεις τροφίμων πρέπει να είναι ευέλικτες, ώστε να είναι δυνατό να εφαρμόζονται σε όλες τις περιστάσεις.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Τα βασικά κριτήρια για την ευελιξία είναι δύο: </a:t>
            </a:r>
            <a:r>
              <a:rPr lang="el-GR" b="1" dirty="0"/>
              <a:t>η φύση</a:t>
            </a:r>
            <a:r>
              <a:rPr lang="el-GR" dirty="0"/>
              <a:t>, και, το </a:t>
            </a:r>
            <a:r>
              <a:rPr lang="el-GR" b="1" dirty="0"/>
              <a:t>μέγεθος</a:t>
            </a:r>
            <a:r>
              <a:rPr lang="el-GR" dirty="0"/>
              <a:t> της επιχείρησης. 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086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5132-5696-0DA7-51BF-CA5BA07B8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880" y="365125"/>
            <a:ext cx="10408920" cy="915035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Διευκόλυνση/ Ευελιξία στην Εφαρμογή Διαδικασιών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HACCP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και ΟΠΥ.</a:t>
            </a: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Ανακοίνωση της Επιτροπής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2022/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 355/01)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E8625-D511-2D04-D4C8-BB8F1A7FD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1706880"/>
            <a:ext cx="10500360" cy="4470083"/>
          </a:xfrm>
        </p:spPr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φύση</a:t>
            </a:r>
            <a:r>
              <a:rPr lang="el-GR" dirty="0"/>
              <a:t> της επιχείρησης αφορά: αν τα τρόφιμα είναι έτοιμα προς κατανάλωση ή όχι, το μήκος της αλυσίδας εφοδιασμού, το είδος επεξεργασίας/ μεταποίησης, αν υπάρχει στάδιο μείωσης/εξάλειψης του κινδύνου στο τέλος, κίνδυνοι από πρώτες ύλες/ συστατικά, απαιτήσεις θερμοκρασίας, κ.α.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Το </a:t>
            </a:r>
            <a:r>
              <a:rPr lang="el-GR" b="1" dirty="0"/>
              <a:t>μέγεθος</a:t>
            </a:r>
            <a:r>
              <a:rPr lang="el-GR" dirty="0"/>
              <a:t> της επιχείρησης αφορά τον όγκο παραγωγής και τον όγκο των διακινούμενων ποσοτήτων.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55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E77C-4C6C-05F4-9D33-CF809A384BE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l-GR" sz="2800" dirty="0"/>
              <a:t>Διευκόλυνση/ Ευελιξία στην Εφαρμογή Διαδικασιών HACCP και ΟΠΥ.</a:t>
            </a:r>
            <a:br>
              <a:rPr lang="el-GR" sz="2800" dirty="0"/>
            </a:br>
            <a:r>
              <a:rPr lang="el-GR" sz="2800" dirty="0"/>
              <a:t>Ανακοίνωση της Επιτροπής (2022/C 355/01)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CD3E4-02EA-6B28-4EF2-41A499581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Ευελιξία με εντοπισμό και έλεγχο των σημαντικών κινδύνων</a:t>
            </a:r>
            <a:r>
              <a:rPr lang="en-GB" sz="3200" dirty="0"/>
              <a:t> </a:t>
            </a:r>
            <a:r>
              <a:rPr lang="el-GR" sz="3200" dirty="0"/>
              <a:t>με απλουστευμένες διαδικασίες εφαρμογής των αρχών </a:t>
            </a:r>
            <a:r>
              <a:rPr lang="en-GB" sz="3200" dirty="0"/>
              <a:t>HACCP. </a:t>
            </a:r>
          </a:p>
          <a:p>
            <a:r>
              <a:rPr lang="el-GR" sz="3200" dirty="0"/>
              <a:t> Λιγότερη διοικητική επιβάρυνση. </a:t>
            </a:r>
          </a:p>
          <a:p>
            <a:r>
              <a:rPr lang="el-GR" sz="3200" dirty="0"/>
              <a:t>Ομαδοποίηση των κινδύνων, π.χ. παρεμφερή προϊόντα ελέγχονται ως ένα προϊόν αντί ξεχωριστά, αν παράγονται με παρόμοιο τρόπο και παρουσιάζουν κοινούς κινδύνους.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0E797F-D5CC-C832-A1AA-C67DAD2F1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760" y="5374005"/>
            <a:ext cx="2279650" cy="112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278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467A5-951C-4C65-7C52-9DA843D5612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Διευκόλυνση/ Ευελιξία στην Εφαρμογή Διαδικασιών HACCP και ΟΠΥ.</a:t>
            </a:r>
            <a:b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Ανακοίνωση της Επιτροπής (2022/C 355/01)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EA4B4-A851-3C54-BB44-B7EBE4FBA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Μικρές επιχειρήσεις </a:t>
            </a:r>
            <a:r>
              <a:rPr lang="el-GR" sz="2600" dirty="0">
                <a:solidFill>
                  <a:prstClr val="black"/>
                </a:solidFill>
              </a:rPr>
              <a:t>δύνανται αντί να καταρτίζουν δικό τους σχέδιο </a:t>
            </a:r>
            <a:r>
              <a:rPr lang="en-GB" sz="2600" dirty="0">
                <a:solidFill>
                  <a:prstClr val="black"/>
                </a:solidFill>
              </a:rPr>
              <a:t>HACCP</a:t>
            </a:r>
            <a:r>
              <a:rPr lang="el-GR" sz="2600" dirty="0">
                <a:solidFill>
                  <a:prstClr val="black"/>
                </a:solidFill>
              </a:rPr>
              <a:t>,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να εφαρμόζουν 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γενικούς οδηγούς </a:t>
            </a: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HACCP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σε συνδυασμό με τις κατευθυντήριες οδηγίες (Ανακοινώσεις) της ΕΕ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Υπάρχει το γενικό σχέδιο 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HACCP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που ετοίμασαν οι Υγειονομικές Υπηρεσίες για τις μικρές επιχειρήσεις. 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Νοείται ότι ο υπεύθυνος της επιχείρησης τροφίμων οφείλει να διενεργεί ελέγχους ώστε να διασφαλίζεται ότι όλες οι δραστηριότητες της επιχείρησης καλύπτονται από τον γενικό οδηγό.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600" dirty="0">
                <a:solidFill>
                  <a:prstClr val="black"/>
                </a:solidFill>
                <a:latin typeface="Calibri" panose="020F0502020204030204"/>
              </a:rPr>
              <a:t>Σε ορισμένες περιπτώσεις μικρών επιχειρήσεων, όπου και η φύση της επιχείρησης το επιτρέπει, δύναται να μην εφαρμόζονται πάγιες διαδικασίες βάσει των αρχών </a:t>
            </a: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HACCP </a:t>
            </a:r>
            <a:r>
              <a:rPr lang="el-GR" sz="2600" dirty="0">
                <a:solidFill>
                  <a:prstClr val="black"/>
                </a:solidFill>
                <a:latin typeface="Calibri" panose="020F0502020204030204"/>
              </a:rPr>
              <a:t>εφόσον εφαρμόζονται Οδηγίες Πρακτικής Υγιεινής (π.χ. Οδηγός Υγιεινής για Εστιατόρια) και αυτές είναι επαρκείς για τον έλεγχο των κινδύνων. 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003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08F6-4676-F8DA-C7E5-366085EF8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60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2800" b="1" dirty="0"/>
              <a:t>Καθοδήγηση σχετικά με συστήματα διαχείρισης ασφάλειας τροφίμων στη </a:t>
            </a:r>
            <a:r>
              <a:rPr lang="el-GR" sz="2800" b="1" u="sng" dirty="0"/>
              <a:t>Λιανική Πώληση</a:t>
            </a:r>
            <a:r>
              <a:rPr lang="el-GR" sz="2800" b="1" dirty="0"/>
              <a:t>, συμπεριλαμβανομένων</a:t>
            </a:r>
            <a:br>
              <a:rPr lang="el-GR" sz="2800" b="1" dirty="0"/>
            </a:br>
            <a:r>
              <a:rPr lang="el-GR" sz="2800" b="1" dirty="0"/>
              <a:t> των Δωρεών Τροφίμων.  </a:t>
            </a:r>
            <a:br>
              <a:rPr lang="el-GR" sz="2800" b="1" dirty="0"/>
            </a:br>
            <a:r>
              <a:rPr lang="el-GR" sz="2800" b="1" dirty="0"/>
              <a:t>Ανακοίνωση της Επιτροπής (202</a:t>
            </a:r>
            <a:r>
              <a:rPr lang="en-GB" sz="2800" b="1" dirty="0"/>
              <a:t>0</a:t>
            </a:r>
            <a:r>
              <a:rPr lang="el-GR" sz="2800" b="1" dirty="0"/>
              <a:t>/</a:t>
            </a:r>
            <a:r>
              <a:rPr lang="en-GB" sz="2800" b="1" dirty="0"/>
              <a:t>C 199/01).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3A853-4DAF-E18F-5ACC-05691FC09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94559"/>
            <a:ext cx="10591800" cy="3982403"/>
          </a:xfrm>
        </p:spPr>
        <p:txBody>
          <a:bodyPr/>
          <a:lstStyle/>
          <a:p>
            <a:r>
              <a:rPr lang="el-GR" dirty="0"/>
              <a:t>Αφορά</a:t>
            </a:r>
            <a:r>
              <a:rPr lang="en-GB" dirty="0"/>
              <a:t> </a:t>
            </a:r>
            <a:r>
              <a:rPr lang="el-GR" dirty="0"/>
              <a:t>Λιανικό Εμπόριο, δηλαδή:</a:t>
            </a:r>
          </a:p>
          <a:p>
            <a:pPr marL="0" indent="0">
              <a:buNone/>
            </a:pPr>
            <a:r>
              <a:rPr lang="el-GR" dirty="0">
                <a:solidFill>
                  <a:schemeClr val="accent2"/>
                </a:solidFill>
              </a:rPr>
              <a:t>κρεοπωλεία</a:t>
            </a:r>
            <a:r>
              <a:rPr lang="el-GR" dirty="0"/>
              <a:t>, αρτοποιεία, </a:t>
            </a:r>
            <a:r>
              <a:rPr lang="el-GR" dirty="0">
                <a:solidFill>
                  <a:schemeClr val="accent2"/>
                </a:solidFill>
              </a:rPr>
              <a:t>ιχθυοπωλεία</a:t>
            </a:r>
            <a:r>
              <a:rPr lang="el-GR" dirty="0"/>
              <a:t>, </a:t>
            </a:r>
            <a:r>
              <a:rPr lang="el-GR" dirty="0" err="1"/>
              <a:t>παγωτοπωλεία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l-GR" dirty="0"/>
              <a:t>κέντρα διανομής, υπεραγορές, παντοπωλεία, </a:t>
            </a:r>
            <a:r>
              <a:rPr lang="el-GR" b="1" dirty="0"/>
              <a:t>εστιατόρια, υπηρεσίες τροφοδοσίας</a:t>
            </a:r>
            <a:r>
              <a:rPr lang="el-GR" dirty="0"/>
              <a:t>, και μπυραρίες (</a:t>
            </a:r>
            <a:r>
              <a:rPr lang="en-GB" dirty="0"/>
              <a:t>pubs)</a:t>
            </a:r>
            <a:r>
              <a:rPr lang="el-GR" dirty="0"/>
              <a:t>.    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Περιγράφει πως είναι η «απλουστευμένη» προσέγγιση για το </a:t>
            </a:r>
            <a:r>
              <a:rPr lang="en-GB" dirty="0"/>
              <a:t>HACCP (</a:t>
            </a:r>
            <a:r>
              <a:rPr lang="el-GR" dirty="0"/>
              <a:t>στην παράγραφο 3).   </a:t>
            </a:r>
          </a:p>
          <a:p>
            <a:pPr marL="0" indent="0">
              <a:buNone/>
            </a:pPr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8278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E8A13-5AA7-DCCC-B18B-011FDCDAB28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Καθοδήγηση σχετικά με συστήματα διαχείρισης ασφάλειας τροφίμων στη </a:t>
            </a:r>
            <a:r>
              <a:rPr kumimoji="0" lang="el-GR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Λιανική Πώληση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συμπεριλαμβανομένων  των Δωρεών Τροφίμων.  </a:t>
            </a:r>
            <a:b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Ανακοίνωση της Επιτροπής (202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 199/01).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04050-328C-4496-6092-67D17B8C9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b="1" u="sng" dirty="0"/>
              <a:t>Σε οποιανδήποτε περίπτωση, η εφαρμογή </a:t>
            </a:r>
            <a:r>
              <a:rPr lang="el-GR" b="1" u="sng" dirty="0" err="1"/>
              <a:t>προαπαιτούμενων</a:t>
            </a:r>
            <a:r>
              <a:rPr lang="el-GR" b="1" u="sng" dirty="0"/>
              <a:t> προγραμμάτων είναι απαραίτητη! </a:t>
            </a:r>
          </a:p>
          <a:p>
            <a:pPr marL="0" indent="0" algn="just">
              <a:buNone/>
            </a:pPr>
            <a:endParaRPr lang="el-GR" b="1" u="sng" dirty="0"/>
          </a:p>
          <a:p>
            <a:pPr algn="just"/>
            <a:r>
              <a:rPr lang="el-GR" b="1" u="sng" dirty="0" err="1"/>
              <a:t>Προαπαιτούμενα</a:t>
            </a:r>
            <a:r>
              <a:rPr lang="el-GR" b="1" u="sng" dirty="0"/>
              <a:t> προγράμματα </a:t>
            </a:r>
            <a:r>
              <a:rPr lang="el-GR" dirty="0"/>
              <a:t>είναι οι βασικές συνθήκες και δραστηριότητες που είναι απαραίτητες για την διατήρηση κατάλληλου υγιεινού περιβάλλοντος σε όλα τα στάδια της παραγωγής και διάθεσης τροφίμων (ορθή βιομηχανική πρακτική, αξιοπιστία προμηθευτών, σχεδιασμός – κατασκευή κτιρίων, εξαερισμός, προμήθεια νερού, αρχές συντήρησης και καθαρισμού, διαχείριση απορριμμάτων, κ.α.). </a:t>
            </a:r>
          </a:p>
          <a:p>
            <a:pPr algn="just"/>
            <a:r>
              <a:rPr lang="el-GR" dirty="0" err="1"/>
              <a:t>Προαπαιτούνται</a:t>
            </a:r>
            <a:r>
              <a:rPr lang="el-GR" dirty="0"/>
              <a:t> του </a:t>
            </a:r>
            <a:r>
              <a:rPr lang="en-GB" dirty="0"/>
              <a:t>HACCP </a:t>
            </a:r>
            <a:r>
              <a:rPr lang="el-GR" dirty="0"/>
              <a:t>! Και απαιτούνται συνεχώς. </a:t>
            </a:r>
          </a:p>
        </p:txBody>
      </p:sp>
    </p:spTree>
    <p:extLst>
      <p:ext uri="{BB962C8B-B14F-4D97-AF65-F5344CB8AC3E}">
        <p14:creationId xmlns:p14="http://schemas.microsoft.com/office/powerpoint/2010/main" val="1224638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84F6E-100F-2C24-2CD7-799B6576F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19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Καθοδήγηση σχετικά με συστήματα διαχείρισης ασφάλειας τροφίμων στη </a:t>
            </a:r>
            <a:r>
              <a:rPr kumimoji="0" lang="el-GR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Λιανική Πώληση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, συμπεριλαμβανομένων  των Δωρεών Τροφίμων.  </a:t>
            </a:r>
            <a:b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Ανακοίνωση της Επιτροπής (202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0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/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C 199/01).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4F3C1-2C52-3F68-A637-90AB1B115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24000"/>
            <a:ext cx="10439400" cy="4652963"/>
          </a:xfrm>
        </p:spPr>
        <p:txBody>
          <a:bodyPr>
            <a:normAutofit fontScale="85000" lnSpcReduction="20000"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Ευρωπαϊκή Αρχή Ασφάλειας Τροφίμων (EFSA) προτείνει την εφαρμογή τεσσάρων επιπλέον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προαπαιτούμενων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προγραμμάτων από τους υπεύθυνους επιχειρήσεων τροφίμων λιανικής πώλησης </a:t>
            </a:r>
            <a:r>
              <a:rPr kumimoji="0" lang="el-GR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που προβαίνουν στην δωρεά τροφίμων ή αποδέχονται δωρεά τροφίμων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Τα 4 επιπλέον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προαπαιτούμενα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προγράμματα αφορούν: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Χειρισμό επιστραφέντων τροφίμων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Αξιολόγηση δωρεών τροφίμων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ένδειξη </a:t>
            </a:r>
            <a:r>
              <a:rPr kumimoji="0" lang="el-GR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ημ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l-GR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νίας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θερμοκρασία φύλαξης, οργανοληπτική κατάσταση, κ.α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Κατάψυξη τροφίμων για δωρεά (αξιολόγηση – παρακολούθηση)    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Έλεγχος διάρκειας ζωής (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best before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ή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use by)</a:t>
            </a:r>
          </a:p>
          <a:p>
            <a:pPr marL="0" indent="0">
              <a:buNone/>
            </a:pPr>
            <a:endParaRPr lang="en-GB" dirty="0"/>
          </a:p>
          <a:p>
            <a:r>
              <a:rPr lang="el-GR" sz="2400" dirty="0"/>
              <a:t>Για καθένα από τα είδη επιχειρήσεων λιανικής (συμπεριλαμβανομένων των εστιατορίων) δίδεται πολύ βοηθητικός πίνακας ανάλυσης κινδύνων και γενικό διάγραμμα ροής.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1224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8761"/>
            <a:ext cx="8229600" cy="4857403"/>
          </a:xfrm>
          <a:effectLst>
            <a:reflection stA="45000" endPos="86000" dist="50800" dir="5400000" sy="-100000" algn="bl" rotWithShape="0"/>
          </a:effectLst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5400" spc="600" dirty="0">
                <a:solidFill>
                  <a:srgbClr val="0070C0"/>
                </a:solidFill>
              </a:rPr>
              <a:t>Ευχαριστώ</a:t>
            </a:r>
          </a:p>
          <a:p>
            <a:pPr algn="ctr">
              <a:buNone/>
            </a:pPr>
            <a:r>
              <a:rPr lang="el-GR" sz="5400" spc="600" dirty="0">
                <a:solidFill>
                  <a:srgbClr val="0070C0"/>
                </a:solidFill>
              </a:rPr>
              <a:t>για την </a:t>
            </a:r>
          </a:p>
          <a:p>
            <a:pPr algn="ctr">
              <a:buNone/>
            </a:pPr>
            <a:r>
              <a:rPr lang="el-GR" sz="5400" spc="600" dirty="0">
                <a:solidFill>
                  <a:srgbClr val="0070C0"/>
                </a:solidFill>
              </a:rPr>
              <a:t>Προσοχή σας ! </a:t>
            </a:r>
            <a:endParaRPr lang="en-GB" sz="5400" spc="600" dirty="0">
              <a:solidFill>
                <a:srgbClr val="0070C0"/>
              </a:solidFill>
            </a:endParaRPr>
          </a:p>
        </p:txBody>
      </p:sp>
      <p:pic>
        <p:nvPicPr>
          <p:cNvPr id="4" name="Picture 3" descr="2021-happy-bird-waving-clip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2184" y="4581128"/>
            <a:ext cx="1877194" cy="12727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C9B52AC-8671-17E4-3383-97918CF3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l-GR" sz="3100" dirty="0"/>
            </a:br>
            <a:r>
              <a:rPr lang="el-GR" sz="3100" b="1" dirty="0"/>
              <a:t>Οι σημαντικότερες απαιτήσεις που σχετίζονται με την αναδιανομή τροφίμων (συμπεριλαμβανομένης της δωρεάς) είναι :</a:t>
            </a:r>
            <a:br>
              <a:rPr lang="el-GR" b="1" dirty="0"/>
            </a:br>
            <a:endParaRPr lang="en-GB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9DE56C-361D-7D1C-F599-EFE5DC4EC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280"/>
            <a:ext cx="10866120" cy="48256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Τρόφιμα από επιχείρηση με καταχώριση/έγκριση των εγκαταστάσεων από την αρμόδια αρχή (Υγειονομική Υπηρεσία ή Κτηνιατρικές Υπηρεσίες).</a:t>
            </a:r>
          </a:p>
          <a:p>
            <a:pPr marL="0" indent="0">
              <a:buNone/>
            </a:pPr>
            <a:endParaRPr lang="el-GR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Ενημέρωση της αρμόδιας αρχής ότι προχωρεί στην δραστηριότητα της δωρεάς τροφίμων/ αναδιανομής περισσεύματος τροφίμων. Υποχρέωση </a:t>
            </a:r>
            <a:r>
              <a:rPr lang="el-GR" dirty="0" err="1"/>
              <a:t>επικαιροποίησης</a:t>
            </a:r>
            <a:r>
              <a:rPr lang="el-GR" dirty="0"/>
              <a:t> στοιχείων για σημαντικές αλλαγές (</a:t>
            </a:r>
            <a:r>
              <a:rPr lang="el-GR" dirty="0" err="1"/>
              <a:t>αρθ</a:t>
            </a:r>
            <a:r>
              <a:rPr lang="el-GR" dirty="0"/>
              <a:t>. 6(2) Καν.(ΕΚ) αριθ. 852/2004)</a:t>
            </a:r>
          </a:p>
          <a:p>
            <a:pPr marL="0" indent="0">
              <a:buNone/>
            </a:pPr>
            <a:endParaRPr lang="el-GR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Γενική εφαρμογή όλης της νομοθεσίας για την υγιεινή και ασφάλεια τροφίμων (και ειδικότερα το κεφάλαιο </a:t>
            </a:r>
            <a:r>
              <a:rPr lang="en-GB" dirty="0"/>
              <a:t>V</a:t>
            </a:r>
            <a:r>
              <a:rPr lang="el-GR" dirty="0"/>
              <a:t>α του Παραρτήματος ΙΙ του Καν. (ΕΚ) αριθ. 852/2004, για την αναδιανομή τροφίμων). </a:t>
            </a:r>
          </a:p>
          <a:p>
            <a:pPr marL="0" indent="0">
              <a:buNone/>
            </a:pPr>
            <a:endParaRPr lang="el-GR" sz="1500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Εφαρμογή των διαδικασιών που βασίζονται στις αρχές του συστήματος διαχείρισης ασφάλειας τροφίμων HACCP (με ευελιξία). </a:t>
            </a:r>
          </a:p>
          <a:p>
            <a:pPr marL="0" indent="0">
              <a:buNone/>
            </a:pPr>
            <a:endParaRPr lang="el-GR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Εφαρμογή των κατευθυντηρίων οδηγιών (Ανακοινώσεις) της ΕΕ για την δωρεά τροφίμων.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74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2B1E1-36CE-5456-3727-C16F50D1F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5B722-52C2-2379-FB94-8D1BD80D4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2155"/>
            <a:ext cx="10515600" cy="5444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Φόβος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για τους υπεύθυνους επιχειρήσεων τροφίμων που θέλουν να προβούν σε δωρεά τροφίμων:  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Να μην προκαλέσουν τροφική δηλητηρίαση.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Να μην παραλείψουν υποχρέωση τήρησης της νομοθεσίας.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Λύση: η Γνώση!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Επιθυμητό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el-GR" dirty="0"/>
              <a:t>Να περιορίζεται μεν το περίσσευμα τροφίμων, και - </a:t>
            </a:r>
          </a:p>
          <a:p>
            <a:pPr marL="0" indent="0">
              <a:buNone/>
            </a:pPr>
            <a:r>
              <a:rPr lang="el-GR" dirty="0"/>
              <a:t>Εκείνο που είναι περίσσευμα να αναδιανέμεται σωστά. 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7A1680-1F19-3477-F36A-EB7AA270B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240" y="3259455"/>
            <a:ext cx="2438400" cy="162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847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12A5-4C65-4444-F899-F1168684C07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b="1" dirty="0"/>
              <a:t>Κατευθυντήριες γραμμές της ΕΕ για την Δωρεά Τροφίμων (Ανακοίνωση 2017/</a:t>
            </a:r>
            <a:r>
              <a:rPr lang="en-GB" b="1" dirty="0"/>
              <a:t>C 361/01)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2E365EF7-9D8D-2063-AC6D-8F7A241E5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78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Έχει σκοπό να </a:t>
            </a:r>
            <a:r>
              <a:rPr lang="el-GR" u="sng" dirty="0"/>
              <a:t>συμβάλει στην άρση των εμποδίων </a:t>
            </a:r>
            <a:r>
              <a:rPr lang="el-GR" dirty="0"/>
              <a:t>που αντιμετωπίζει η αναδιανομή τροφίμων βάσει της υφιστάμενης νομοθεσίας για την ασφάλεια των τροφίμων. </a:t>
            </a:r>
            <a:endParaRPr lang="en-GB" dirty="0"/>
          </a:p>
          <a:p>
            <a:r>
              <a:rPr lang="el-GR" dirty="0"/>
              <a:t>Η αναδιανομή τροφίμων είναι η διαδικασία ανάκτησης, συλλογής και παροχής σε ανθρώπους, και ιδιαίτερα σε απόρους, πλεονασματικών ποσοτήτων τροφίμων που μπορεί διαφορετικά να απορρίπτονταν.</a:t>
            </a:r>
          </a:p>
          <a:p>
            <a:r>
              <a:rPr lang="el-GR" b="1" dirty="0"/>
              <a:t>Πλεονάσματα τροφίμων </a:t>
            </a:r>
            <a:r>
              <a:rPr lang="el-GR" dirty="0"/>
              <a:t>προκύπτουν σε οποιοδήποτε στάδιο της αλυσίδας παραγωγής και διανομής τροφίμων. Παραδείγματα: </a:t>
            </a:r>
            <a:r>
              <a:rPr lang="el-GR" dirty="0">
                <a:sym typeface="Wingdings" panose="05000000000000000000" pitchFamily="2" charset="2"/>
              </a:rPr>
              <a:t></a:t>
            </a:r>
            <a:r>
              <a:rPr lang="el-GR" dirty="0"/>
              <a:t>σφάλματα στην ετικέτα σήμανσης </a:t>
            </a:r>
            <a:r>
              <a:rPr lang="el-GR" dirty="0">
                <a:sym typeface="Wingdings" panose="05000000000000000000" pitchFamily="2" charset="2"/>
              </a:rPr>
              <a:t>ακυρώσεις παραγγελιών κατά λάθος υπερβολική παραγωγή σφάλμα στο σχήμα, μέγεθος κτλ. </a:t>
            </a:r>
          </a:p>
          <a:p>
            <a:r>
              <a:rPr lang="el-GR" dirty="0">
                <a:sym typeface="Wingdings" panose="05000000000000000000" pitchFamily="2" charset="2"/>
              </a:rPr>
              <a:t>Δεν πρέπει όμως να υποβαθμίζεται η ασφάλεια του </a:t>
            </a:r>
            <a:r>
              <a:rPr lang="el-GR" dirty="0" err="1">
                <a:sym typeface="Wingdings" panose="05000000000000000000" pitchFamily="2" charset="2"/>
              </a:rPr>
              <a:t>τροφίμου</a:t>
            </a:r>
            <a:r>
              <a:rPr lang="el-GR" dirty="0">
                <a:sym typeface="Wingdings" panose="05000000000000000000" pitchFamily="2" charset="2"/>
              </a:rPr>
              <a:t> ή η υποχρέωση ενημέρωσης του καταναλωτή. </a:t>
            </a:r>
            <a:r>
              <a:rPr lang="el-GR" i="1" dirty="0">
                <a:sym typeface="Wingdings" panose="05000000000000000000" pitchFamily="2" charset="2"/>
              </a:rPr>
              <a:t>Αλλεργιογόνα!  </a:t>
            </a:r>
            <a:endParaRPr lang="el-GR" i="1" dirty="0"/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647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5BC24-3400-82FC-7A25-80CB37D32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35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Κατευθυντήριες γραμμές της ΕΕ για την Δωρεά Τροφίμων</a:t>
            </a:r>
            <a:b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(Ανακοίνωση 2017/C 361/01)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B5921-A5F4-A769-3835-520A90E52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60"/>
            <a:ext cx="10515600" cy="4795203"/>
          </a:xfrm>
        </p:spPr>
        <p:txBody>
          <a:bodyPr>
            <a:normAutofit/>
          </a:bodyPr>
          <a:lstStyle/>
          <a:p>
            <a:r>
              <a:rPr lang="el-GR" dirty="0"/>
              <a:t>Διαλογή των πλεονασμάτων τροφίμων προς αναδιανομή:</a:t>
            </a:r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Ευελιξία. Για παράδειγμα:</a:t>
            </a:r>
          </a:p>
          <a:p>
            <a:pPr marL="0" indent="0">
              <a:buNone/>
            </a:pPr>
            <a:r>
              <a:rPr lang="el-GR" dirty="0">
                <a:solidFill>
                  <a:schemeClr val="accent6"/>
                </a:solidFill>
              </a:rPr>
              <a:t>√</a:t>
            </a:r>
            <a:r>
              <a:rPr lang="el-GR" dirty="0"/>
              <a:t>μια </a:t>
            </a:r>
            <a:r>
              <a:rPr lang="el-GR" dirty="0" err="1"/>
              <a:t>πολυσυσκευασία</a:t>
            </a:r>
            <a:r>
              <a:rPr lang="el-GR" dirty="0"/>
              <a:t> γιαουρτιών στην οποία έχει τρυπήσει το κάλυμμα ενός τεμαχίου. </a:t>
            </a:r>
          </a:p>
          <a:p>
            <a:pPr marL="0" indent="0">
              <a:buNone/>
            </a:pPr>
            <a:r>
              <a:rPr lang="el-GR" dirty="0">
                <a:solidFill>
                  <a:schemeClr val="accent6"/>
                </a:solidFill>
              </a:rPr>
              <a:t>√</a:t>
            </a:r>
            <a:r>
              <a:rPr lang="el-GR" dirty="0"/>
              <a:t>μια συσκευασία (δίχτυ) πορτοκαλιών όπου το ένα έχει μουχλιάσει.</a:t>
            </a:r>
          </a:p>
          <a:p>
            <a:pPr marL="0" indent="0">
              <a:buNone/>
            </a:pPr>
            <a:r>
              <a:rPr lang="el-GR" dirty="0">
                <a:solidFill>
                  <a:schemeClr val="accent6"/>
                </a:solidFill>
              </a:rPr>
              <a:t>√</a:t>
            </a:r>
            <a:r>
              <a:rPr lang="el-GR" dirty="0"/>
              <a:t>μια συσκευασία αυγών όπου το ένα έχει σπάσει. </a:t>
            </a:r>
          </a:p>
          <a:p>
            <a:pPr marL="0" indent="0">
              <a:buNone/>
            </a:pPr>
            <a:r>
              <a:rPr lang="el-GR" b="1" dirty="0" err="1">
                <a:solidFill>
                  <a:srgbClr val="FF0000"/>
                </a:solidFill>
              </a:rPr>
              <a:t>Χ</a:t>
            </a:r>
            <a:r>
              <a:rPr lang="el-GR" dirty="0" err="1"/>
              <a:t>ψημένο</a:t>
            </a:r>
            <a:r>
              <a:rPr lang="el-GR" dirty="0"/>
              <a:t> ρύζι που έμεινε εκτός ψυγείου 4 ώρες.</a:t>
            </a:r>
          </a:p>
          <a:p>
            <a:pPr marL="0" indent="0">
              <a:buNone/>
            </a:pPr>
            <a:r>
              <a:rPr lang="el-GR" i="1" dirty="0"/>
              <a:t>Κάθε περίπτωση εξετάζεται ξεχωριστά, με λεπτομερή αξιολόγηση.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73491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FB124-2CD1-B8D4-44BA-4A2B895AE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3435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l-GR" sz="2800" b="1" dirty="0"/>
              <a:t>Κατευθυντήριες γραμμές της ΕΕ για την Δωρεά Τροφίμων</a:t>
            </a:r>
            <a:br>
              <a:rPr lang="el-GR" sz="2800" b="1" dirty="0"/>
            </a:br>
            <a:r>
              <a:rPr lang="el-GR" sz="2800" b="1" dirty="0"/>
              <a:t> </a:t>
            </a:r>
            <a:r>
              <a:rPr lang="el-GR" sz="2200" b="1" dirty="0"/>
              <a:t>(Ανακοίνωση 2017/C 361/01)</a:t>
            </a:r>
            <a:endParaRPr lang="en-GB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3C07D-FDB4-0F8B-149E-7E0FFA0D3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480"/>
            <a:ext cx="10515600" cy="4876483"/>
          </a:xfrm>
        </p:spPr>
        <p:txBody>
          <a:bodyPr/>
          <a:lstStyle/>
          <a:p>
            <a:r>
              <a:rPr lang="el-GR" dirty="0"/>
              <a:t>Οργανισμοί/ φορείς/ άτομα που λειτουργούν ως μεσάζοντες στην διανομή τροφίμων, αλλά μετέχουν στην μεταφορά ή/και φύλαξη των τροφίμων, και προβαίνουν στη δραστηριότητα αυτή με παρόμοιο τρόπο ως μια επιχείρηση τροφίμων, έχουν και τις υποχρεώσεις μιας επιχείρησης τροφίμων. </a:t>
            </a:r>
          </a:p>
          <a:p>
            <a:r>
              <a:rPr lang="el-GR" dirty="0"/>
              <a:t>Οι υπεύθυνοι των επιχειρήσεων τροφίμων που δραστηριοποιούνται στην αναδιανομή τροφίμων πρέπει να εφαρμόζουν ορθές πρακτικές υγιεινής και να διαθέτουν σύστημα αυτοελέγχου (HACCP).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Ωστόσο, μπορεί αναλόγως της περίπτωσης να εφαρμοσθεί μια αναλογική, ευέλικτη προσέγγιση.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44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43E18-7AAE-063F-9704-56CB3E153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71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Κατευθυντήριες γραμμές της ΕΕ για την Δωρεά Τροφίμων</a:t>
            </a:r>
            <a:b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(Ανακοίνωση 2017/C 361/01)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1843E-1499-71ED-0D64-A329FA73D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440"/>
            <a:ext cx="10515600" cy="4815523"/>
          </a:xfrm>
        </p:spPr>
        <p:txBody>
          <a:bodyPr/>
          <a:lstStyle/>
          <a:p>
            <a:endParaRPr lang="el-GR" dirty="0"/>
          </a:p>
          <a:p>
            <a:r>
              <a:rPr lang="el-GR" dirty="0"/>
              <a:t>Οι επιχειρήσεις τροφίμων που προβαίνουν σε δωρεά τροφίμων πρέπει </a:t>
            </a:r>
            <a:r>
              <a:rPr lang="el-GR" u="sng" dirty="0"/>
              <a:t>να τηρούν αρχείο με την ιχνηλασιμότητα των τροφίμων που έγιναν δωρεά </a:t>
            </a:r>
            <a:r>
              <a:rPr lang="el-GR" dirty="0"/>
              <a:t>(από ποιόν, σε ποιόν οργανισμό, ταυτοποίηση προϊόντων, πότε, πόσο,..). Τουλάχιστον 2 έτη. 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92A379-74CC-9DFE-CB6D-4E4BBFA0A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625" y="3597910"/>
            <a:ext cx="203835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44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AC15-936A-3AD3-0A27-6FF1C8D28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23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Κατευθυντήριες γραμμές της ΕΕ για την Δωρεά Τροφίμων</a:t>
            </a:r>
            <a:b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(Ανακοίνωση 2017/C 361/01)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8BFC3-BBA6-544B-10FE-73D388BD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840" y="1473200"/>
            <a:ext cx="10800080" cy="4703763"/>
          </a:xfrm>
        </p:spPr>
        <p:txBody>
          <a:bodyPr/>
          <a:lstStyle/>
          <a:p>
            <a:r>
              <a:rPr lang="el-GR" dirty="0"/>
              <a:t>Η αναδιανομή πλεονασμάτων τροφίμων </a:t>
            </a:r>
            <a:r>
              <a:rPr lang="el-GR" b="1" dirty="0"/>
              <a:t>από τους τομείς της φιλοξενίας, της μαζικής εστίασης και της παροχής υπηρεσιών εστίασης (HORECA)</a:t>
            </a:r>
            <a:r>
              <a:rPr lang="el-GR" dirty="0"/>
              <a:t> δεν απαγορεύεται, αλλά είναι πιο περιορισμένη για λόγους υγιεινής. </a:t>
            </a:r>
            <a:endParaRPr lang="en-GB" dirty="0"/>
          </a:p>
          <a:p>
            <a:r>
              <a:rPr lang="el-GR" dirty="0"/>
              <a:t>Οι υπεύθυνοι επιχειρήσεων </a:t>
            </a:r>
            <a:r>
              <a:rPr lang="en-GB" dirty="0"/>
              <a:t>HORECA </a:t>
            </a:r>
            <a:r>
              <a:rPr lang="el-GR" dirty="0"/>
              <a:t>μπορούν να εντοπίζουν και να αξιολογούν πιθανές ευκαιρίες για αναδιανομή σε περιστασιακή βάση.</a:t>
            </a:r>
            <a:r>
              <a:rPr lang="en-GB" dirty="0"/>
              <a:t> </a:t>
            </a:r>
            <a:r>
              <a:rPr lang="el-GR" dirty="0"/>
              <a:t>Εξαρτάται από διάφορους παράγοντες: είδος γεύματος, φύση εγκατάστασης, διαθεσιμότητα οργανισμών υποδοχής, ασφαλή μεταφορά, κ.α.  </a:t>
            </a:r>
          </a:p>
          <a:p>
            <a:r>
              <a:rPr lang="el-GR" dirty="0"/>
              <a:t>Μπορεί να γίνεται ψύξη ή και κατάψυξη γευμάτων μετά το πέρας της υπηρεσίας με στόχο να διευκολυνθεί η δωρεά τροφίμων από </a:t>
            </a:r>
            <a:r>
              <a:rPr lang="en-GB" dirty="0"/>
              <a:t>HORECA.</a:t>
            </a:r>
            <a:endParaRPr lang="el-GR" dirty="0"/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7693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F3B66-A689-2498-9AE3-DDEC02E7F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19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Κατευθυντήριες γραμμές της ΕΕ για την Δωρεά Τροφίμων</a:t>
            </a:r>
            <a:b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(Ανακοίνωση 2017/C 361/01)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82FEE-E266-168F-359C-91095050B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240"/>
            <a:ext cx="10591800" cy="47647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Δωρεά </a:t>
            </a:r>
            <a:r>
              <a:rPr lang="el-GR" dirty="0" err="1"/>
              <a:t>προσυσκευασμένων</a:t>
            </a:r>
            <a:r>
              <a:rPr lang="el-GR" dirty="0"/>
              <a:t> τροφίμων των οποίων έχει παρέλθει η ημερομηνία ελάχιστης </a:t>
            </a:r>
            <a:r>
              <a:rPr lang="el-GR" dirty="0" err="1"/>
              <a:t>διατηρησιμότητας</a:t>
            </a:r>
            <a:r>
              <a:rPr lang="el-GR" dirty="0"/>
              <a:t> («ανάλωση κατά προτίμηση πριν από», «</a:t>
            </a:r>
            <a:r>
              <a:rPr lang="en-GB" dirty="0"/>
              <a:t>best before</a:t>
            </a:r>
            <a:r>
              <a:rPr lang="el-GR" dirty="0"/>
              <a:t>») : </a:t>
            </a:r>
          </a:p>
          <a:p>
            <a:pPr marL="0" indent="0">
              <a:buNone/>
            </a:pPr>
            <a:r>
              <a:rPr lang="el-GR" dirty="0"/>
              <a:t>Επιτρέπεται στην Κύπρο νοουμένου ότι:</a:t>
            </a:r>
          </a:p>
          <a:p>
            <a:pPr marL="0" indent="0">
              <a:buNone/>
            </a:pPr>
            <a:r>
              <a:rPr lang="el-GR" dirty="0"/>
              <a:t>-Ο παρασκευαστής του </a:t>
            </a:r>
            <a:r>
              <a:rPr lang="el-GR" dirty="0" err="1"/>
              <a:t>τροφίμου</a:t>
            </a:r>
            <a:r>
              <a:rPr lang="el-GR" dirty="0"/>
              <a:t> έχει δώσει γραπτή έγκριση/αποδοχή.</a:t>
            </a:r>
          </a:p>
          <a:p>
            <a:pPr marL="0" indent="0">
              <a:buNone/>
            </a:pPr>
            <a:r>
              <a:rPr lang="el-GR" dirty="0"/>
              <a:t>-Οι παραλήπτες και καταναλωτές ενημερώνονται ότι έχει παρέλθει η ημερομηνία ελάχιστης </a:t>
            </a:r>
            <a:r>
              <a:rPr lang="el-GR" dirty="0" err="1"/>
              <a:t>διατηρησιμότητας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dirty="0"/>
              <a:t>-Ενημερώνεται η αρμόδια αρχή (Υγειονομικές Υπηρεσίες ή Κτηνιατρικές Υπηρεσίες αναλόγως της περίπτωσης) εκ των προτέρων, ώστε να προβεί σε σχετικό έλεγχο.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7780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1471</Words>
  <Application>Microsoft Office PowerPoint</Application>
  <PresentationFormat>Widescreen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1_Office Theme</vt:lpstr>
      <vt:lpstr>Οδηγός διαδικασιών δωρεάς τροφίμων </vt:lpstr>
      <vt:lpstr> Οι σημαντικότερες απαιτήσεις που σχετίζονται με την αναδιανομή τροφίμων (συμπεριλαμβανομένης της δωρεάς) είναι : </vt:lpstr>
      <vt:lpstr>PowerPoint Presentation</vt:lpstr>
      <vt:lpstr>Κατευθυντήριες γραμμές της ΕΕ για την Δωρεά Τροφίμων (Ανακοίνωση 2017/C 361/01)</vt:lpstr>
      <vt:lpstr>Κατευθυντήριες γραμμές της ΕΕ για την Δωρεά Τροφίμων  (Ανακοίνωση 2017/C 361/01)</vt:lpstr>
      <vt:lpstr>Κατευθυντήριες γραμμές της ΕΕ για την Δωρεά Τροφίμων  (Ανακοίνωση 2017/C 361/01)</vt:lpstr>
      <vt:lpstr>Κατευθυντήριες γραμμές της ΕΕ για την Δωρεά Τροφίμων  (Ανακοίνωση 2017/C 361/01)</vt:lpstr>
      <vt:lpstr>Κατευθυντήριες γραμμές της ΕΕ για την Δωρεά Τροφίμων  (Ανακοίνωση 2017/C 361/01)</vt:lpstr>
      <vt:lpstr>Κατευθυντήριες γραμμές της ΕΕ για την Δωρεά Τροφίμων  (Ανακοίνωση 2017/C 361/01)</vt:lpstr>
      <vt:lpstr>Διευκόλυνση/ Ευελιξία στην Εφαρμογή Διαδικασιών HACCP και ΟΠΥ. Ανακοίνωση της Επιτροπής (2022/C 355/01)</vt:lpstr>
      <vt:lpstr>Διευκόλυνση/ Ευελιξία στην Εφαρμογή Διαδικασιών HACCP και ΟΠΥ. Ανακοίνωση της Επιτροπής (2022/C 355/01)</vt:lpstr>
      <vt:lpstr>Διευκόλυνση/ Ευελιξία στην Εφαρμογή Διαδικασιών HACCP και ΟΠΥ. Ανακοίνωση της Επιτροπής (2022/C 355/01)</vt:lpstr>
      <vt:lpstr>Διευκόλυνση/ Ευελιξία στην Εφαρμογή Διαδικασιών HACCP και ΟΠΥ. Ανακοίνωση της Επιτροπής (2022/C 355/01)</vt:lpstr>
      <vt:lpstr>Καθοδήγηση σχετικά με συστήματα διαχείρισης ασφάλειας τροφίμων στη Λιανική Πώληση, συμπεριλαμβανομένων  των Δωρεών Τροφίμων.   Ανακοίνωση της Επιτροπής (2020/C 199/01). </vt:lpstr>
      <vt:lpstr>Καθοδήγηση σχετικά με συστήματα διαχείρισης ασφάλειας τροφίμων στη Λιανική Πώληση, συμπεριλαμβανομένων  των Δωρεών Τροφίμων.   Ανακοίνωση της Επιτροπής (2020/C 199/01). </vt:lpstr>
      <vt:lpstr>Καθοδήγηση σχετικά με συστήματα διαχείρισης ασφάλειας τροφίμων στη Λιανική Πώληση, συμπεριλαμβανομένων  των Δωρεών Τροφίμων.   Ανακοίνωση της Επιτροπής (2020/C 199/01).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order1627713@outlook.com</dc:creator>
  <cp:lastModifiedBy>order1627713@outlook.com</cp:lastModifiedBy>
  <cp:revision>11</cp:revision>
  <cp:lastPrinted>2024-09-23T09:11:57Z</cp:lastPrinted>
  <dcterms:created xsi:type="dcterms:W3CDTF">2024-09-18T10:53:54Z</dcterms:created>
  <dcterms:modified xsi:type="dcterms:W3CDTF">2024-09-23T11:21:25Z</dcterms:modified>
</cp:coreProperties>
</file>